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5447" r:id="rId3"/>
  </p:sldMasterIdLst>
  <p:notesMasterIdLst>
    <p:notesMasterId r:id="rId33"/>
  </p:notesMasterIdLst>
  <p:handoutMasterIdLst>
    <p:handoutMasterId r:id="rId34"/>
  </p:handoutMasterIdLst>
  <p:sldIdLst>
    <p:sldId id="2147480102" r:id="rId4"/>
    <p:sldId id="2147482790" r:id="rId5"/>
    <p:sldId id="2147482792" r:id="rId6"/>
    <p:sldId id="2147482791" r:id="rId7"/>
    <p:sldId id="2147480111" r:id="rId8"/>
    <p:sldId id="2147482816" r:id="rId9"/>
    <p:sldId id="2147482821" r:id="rId10"/>
    <p:sldId id="2147482794" r:id="rId11"/>
    <p:sldId id="2147482824" r:id="rId12"/>
    <p:sldId id="2147482819" r:id="rId13"/>
    <p:sldId id="2147482820" r:id="rId14"/>
    <p:sldId id="2147482796" r:id="rId15"/>
    <p:sldId id="2147482798" r:id="rId16"/>
    <p:sldId id="2147482802" r:id="rId17"/>
    <p:sldId id="2147482809" r:id="rId18"/>
    <p:sldId id="2147482800" r:id="rId19"/>
    <p:sldId id="2147482813" r:id="rId20"/>
    <p:sldId id="2147482801" r:id="rId21"/>
    <p:sldId id="2147482822" r:id="rId22"/>
    <p:sldId id="2147482831" r:id="rId23"/>
    <p:sldId id="2147482797" r:id="rId24"/>
    <p:sldId id="2147482825" r:id="rId25"/>
    <p:sldId id="2147482826" r:id="rId26"/>
    <p:sldId id="2147482827" r:id="rId27"/>
    <p:sldId id="2147482805" r:id="rId28"/>
    <p:sldId id="2147482807" r:id="rId29"/>
    <p:sldId id="2147482829" r:id="rId30"/>
    <p:sldId id="2147482830" r:id="rId31"/>
    <p:sldId id="2147482806" r:id="rId32"/>
  </p:sldIdLst>
  <p:sldSz cx="12192000" cy="6858000"/>
  <p:notesSz cx="6858000" cy="9144000"/>
  <p:embeddedFontLst>
    <p:embeddedFont>
      <p:font typeface="Open Sans" panose="020B0606030504020204" pitchFamily="34" charset="0"/>
      <p:regular r:id="rId35"/>
      <p:bold r:id="rId36"/>
      <p:italic r:id="rId37"/>
      <p:boldItalic r:id="rId38"/>
    </p:embeddedFont>
    <p:embeddedFont>
      <p:font typeface="Segoe Sans Text" pitchFamily="2" charset="0"/>
      <p:regular r:id="rId39"/>
      <p:bold r:id="rId40"/>
    </p:embeddedFont>
    <p:embeddedFont>
      <p:font typeface="Segoe UI" panose="020B0502040204020203" pitchFamily="34" charset="0"/>
      <p:regular r:id="rId41"/>
      <p:bold r:id="rId42"/>
      <p:italic r:id="rId43"/>
      <p:boldItalic r:id="rId44"/>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80102"/>
            <p14:sldId id="2147482790"/>
            <p14:sldId id="2147482792"/>
            <p14:sldId id="2147482791"/>
            <p14:sldId id="2147480111"/>
            <p14:sldId id="2147482816"/>
            <p14:sldId id="2147482821"/>
            <p14:sldId id="2147482794"/>
            <p14:sldId id="2147482824"/>
            <p14:sldId id="2147482819"/>
            <p14:sldId id="2147482820"/>
            <p14:sldId id="2147482796"/>
            <p14:sldId id="2147482798"/>
            <p14:sldId id="2147482802"/>
            <p14:sldId id="2147482809"/>
            <p14:sldId id="2147482800"/>
            <p14:sldId id="2147482813"/>
            <p14:sldId id="2147482801"/>
            <p14:sldId id="2147482822"/>
            <p14:sldId id="2147482831"/>
            <p14:sldId id="2147482797"/>
            <p14:sldId id="2147482825"/>
            <p14:sldId id="2147482826"/>
            <p14:sldId id="2147482827"/>
            <p14:sldId id="2147482805"/>
            <p14:sldId id="2147482807"/>
            <p14:sldId id="2147482829"/>
            <p14:sldId id="2147482830"/>
            <p14:sldId id="214748280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74BA"/>
    <a:srgbClr val="283A97"/>
    <a:srgbClr val="CF67BA"/>
    <a:srgbClr val="D502AA"/>
    <a:srgbClr val="7287F2"/>
    <a:srgbClr val="8422C6"/>
    <a:srgbClr val="A074F3"/>
    <a:srgbClr val="282828"/>
    <a:srgbClr val="554992"/>
    <a:srgbClr val="687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BE172A-C4C1-1192-1715-A59B6E2A2FB5}" v="2" dt="2024-11-13T15:18:28.228"/>
    <p1510:client id="{93B4C3F3-1D76-4381-9FE0-112941E96DB6}" v="76" dt="2024-11-13T21:27:26.850"/>
    <p1510:client id="{9B1ED3BF-6F4D-2EC5-5197-7D99D1DF278C}" v="27" dt="2024-11-13T07:14:07.2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5.xml"/><Relationship Id="rId51" Type="http://schemas.microsoft.com/office/2018/10/relationships/authors" Target="author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11/13/2024 9:40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11/13/2024 9:40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11/13/2024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173344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i="1">
              <a:latin typeface="Calibri"/>
              <a:ea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836001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0000"/>
              </a:lnSpc>
              <a:spcAft>
                <a:spcPts val="0"/>
              </a:spcAft>
              <a:buFont typeface="Arial"/>
              <a:buChar char="•"/>
            </a:pPr>
            <a:endParaRPr lang="en-US" sz="850">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7428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D4186-9C7B-3211-1F84-5FD641CAF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1BD6A-FC9C-3DF6-798E-8D206CA23C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13A4C-3097-0AE0-3B90-D66C05C1985A}"/>
              </a:ext>
            </a:extLst>
          </p:cNvPr>
          <p:cNvSpPr>
            <a:spLocks noGrp="1"/>
          </p:cNvSpPr>
          <p:nvPr>
            <p:ph type="body" idx="1"/>
          </p:nvPr>
        </p:nvSpPr>
        <p:spPr/>
        <p:txBody>
          <a:bodyPr/>
          <a:lstStyle/>
          <a:p>
            <a:pPr marL="285750" indent="-285750">
              <a:lnSpc>
                <a:spcPct val="100000"/>
              </a:lnSpc>
              <a:spcAft>
                <a:spcPts val="0"/>
              </a:spcAft>
              <a:buFont typeface="Arial"/>
              <a:buChar char="•"/>
            </a:pPr>
            <a:endParaRPr lang="en-US" sz="850">
              <a:latin typeface="Segoe UI"/>
              <a:cs typeface="Segoe UI"/>
            </a:endParaRPr>
          </a:p>
        </p:txBody>
      </p:sp>
      <p:sp>
        <p:nvSpPr>
          <p:cNvPr id="4" name="Header Placeholder 3">
            <a:extLst>
              <a:ext uri="{FF2B5EF4-FFF2-40B4-BE49-F238E27FC236}">
                <a16:creationId xmlns:a16="http://schemas.microsoft.com/office/drawing/2014/main" id="{1E5EB244-C717-00C9-C160-B78C3AE15C1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7F65FA0-AF5D-E2F5-2E42-F688479CD94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A2F0084-A66A-A8C6-44BB-D1BFF8F3DF78}"/>
              </a:ext>
            </a:extLst>
          </p:cNvPr>
          <p:cNvSpPr>
            <a:spLocks noGrp="1"/>
          </p:cNvSpPr>
          <p:nvPr>
            <p:ph type="dt" idx="1"/>
          </p:nvPr>
        </p:nvSpPr>
        <p:spPr/>
        <p:txBody>
          <a:bodyPr/>
          <a:lstStyle/>
          <a:p>
            <a:fld id="{386CE63F-9E7F-4C04-9D0D-FCA25A8E9E86}" type="datetime8">
              <a:rPr lang="en-US" smtClean="0"/>
              <a:t>11/13/2024 3:17 PM</a:t>
            </a:fld>
            <a:endParaRPr lang="en-US"/>
          </a:p>
        </p:txBody>
      </p:sp>
      <p:sp>
        <p:nvSpPr>
          <p:cNvPr id="7" name="Slide Number Placeholder 6">
            <a:extLst>
              <a:ext uri="{FF2B5EF4-FFF2-40B4-BE49-F238E27FC236}">
                <a16:creationId xmlns:a16="http://schemas.microsoft.com/office/drawing/2014/main" id="{C8C42003-4868-CF15-F9A1-323AC40C9E11}"/>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16742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221822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75935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091305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38709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18611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ea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612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154196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ea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94776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ea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917672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sz="850">
              <a:latin typeface="Segoe UI"/>
              <a:cs typeface="Segoe UI"/>
            </a:endParaRPr>
          </a:p>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97733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380583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ea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11/13/2024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557482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31162098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8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a:alphaModFix amt="0"/>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5754411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8683453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64076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825499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89659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29450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42306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3307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8572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1151596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817287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5750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1916999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402563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1209430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37499526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6778219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 paragraph - 1">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37448470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683197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11/13/2024</a:t>
            </a:fld>
            <a:endParaRPr lang="en-US"/>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26319711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2">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82" r:id="rId1"/>
    <p:sldLayoutId id="2147485656" r:id="rId2"/>
    <p:sldLayoutId id="2147485848" r:id="rId3"/>
    <p:sldLayoutId id="2147485594" r:id="rId4"/>
    <p:sldLayoutId id="2147485688" r:id="rId5"/>
    <p:sldLayoutId id="2147485708" r:id="rId6"/>
    <p:sldLayoutId id="2147485707" r:id="rId7"/>
    <p:sldLayoutId id="2147485576" r:id="rId8"/>
    <p:sldLayoutId id="2147485578" r:id="rId9"/>
    <p:sldLayoutId id="2147485564" r:id="rId10"/>
    <p:sldLayoutId id="2147485566" r:id="rId11"/>
    <p:sldLayoutId id="2147485647" r:id="rId12"/>
    <p:sldLayoutId id="2147485567" r:id="rId13"/>
    <p:sldLayoutId id="2147485709" r:id="rId14"/>
    <p:sldLayoutId id="2147485727" r:id="rId15"/>
    <p:sldLayoutId id="2147485729" r:id="rId16"/>
    <p:sldLayoutId id="2147485572" r:id="rId17"/>
    <p:sldLayoutId id="2147485586" r:id="rId18"/>
    <p:sldLayoutId id="2147485706" r:id="rId19"/>
    <p:sldLayoutId id="2147485528" r:id="rId20"/>
    <p:sldLayoutId id="2147485534" r:id="rId21"/>
    <p:sldLayoutId id="2147485590" r:id="rId22"/>
    <p:sldLayoutId id="2147485582" r:id="rId23"/>
    <p:sldLayoutId id="2147485718" r:id="rId24"/>
    <p:sldLayoutId id="2147485598" r:id="rId25"/>
    <p:sldLayoutId id="2147485597" r:id="rId26"/>
    <p:sldLayoutId id="2147485507" r:id="rId27"/>
    <p:sldLayoutId id="2147485538" r:id="rId28"/>
    <p:sldLayoutId id="2147485539" r:id="rId29"/>
    <p:sldLayoutId id="2147485540" r:id="rId30"/>
    <p:sldLayoutId id="2147485702" r:id="rId31"/>
    <p:sldLayoutId id="2147485504" r:id="rId32"/>
    <p:sldLayoutId id="2147485730" r:id="rId33"/>
    <p:sldLayoutId id="2147485689" r:id="rId34"/>
    <p:sldLayoutId id="2147485698" r:id="rId35"/>
    <p:sldLayoutId id="2147485640" r:id="rId36"/>
    <p:sldLayoutId id="2147485600" r:id="rId37"/>
    <p:sldLayoutId id="2147485463" r:id="rId38"/>
    <p:sldLayoutId id="2147485655" r:id="rId39"/>
    <p:sldLayoutId id="2147485725" r:id="rId40"/>
    <p:sldLayoutId id="2147485722" r:id="rId41"/>
    <p:sldLayoutId id="2147485638" r:id="rId42"/>
    <p:sldLayoutId id="2147485735" r:id="rId43"/>
    <p:sldLayoutId id="2147485736" r:id="rId44"/>
    <p:sldLayoutId id="2147485737" r:id="rId45"/>
    <p:sldLayoutId id="2147485738" r:id="rId46"/>
    <p:sldLayoutId id="2147485739" r:id="rId47"/>
    <p:sldLayoutId id="2147485740" r:id="rId48"/>
    <p:sldLayoutId id="2147485849" r:id="rId49"/>
    <p:sldLayoutId id="2147485850" r:id="rId50"/>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hyperlink" Target="https://www.linkedin.com/in/emma-burstow/" TargetMode="Externa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hyperlink" Target="https://www.linkedin.com/in/lottepitcher/" TargetMode="External"/><Relationship Id="rId4" Type="http://schemas.openxmlformats.org/officeDocument/2006/relationships/hyperlink" Target="https://umbra.co/dotnetcon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hyperlink" Target="http://umbraco.com"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umbraco.com/blog/umbraco-9-release/#contributions" TargetMode="External"/><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582171" y="2189877"/>
            <a:ext cx="6367270" cy="1934895"/>
          </a:xfrm>
        </p:spPr>
        <p:txBody>
          <a:bodyPr>
            <a:noAutofit/>
          </a:bodyPr>
          <a:lstStyle/>
          <a:p>
            <a:pPr>
              <a:lnSpc>
                <a:spcPct val="150000"/>
              </a:lnSpc>
            </a:pPr>
            <a:r>
              <a:rPr lang="en-US" sz="3600" spc="-30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Releasing </a:t>
            </a:r>
            <a:r>
              <a:rPr lang="en-US" sz="3600" spc="-300" err="1">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HybridCache</a:t>
            </a:r>
            <a:r>
              <a:rPr lang="en-US" sz="3600" spc="-30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 into</a:t>
            </a:r>
            <a:br>
              <a:rPr lang="en-US" sz="3600" spc="-30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br>
            <a:r>
              <a:rPr lang="en-US" sz="3600" spc="-30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the Wild with Umbraco</a:t>
            </a:r>
            <a:endParaRPr lang="en-US" sz="3600">
              <a:gradFill flip="none" rotWithShape="1">
                <a:gsLst>
                  <a:gs pos="1000">
                    <a:srgbClr val="D502AA"/>
                  </a:gs>
                  <a:gs pos="25000">
                    <a:srgbClr val="E566CC"/>
                  </a:gs>
                  <a:gs pos="56000">
                    <a:srgbClr val="E76BC7"/>
                  </a:gs>
                  <a:gs pos="100000">
                    <a:srgbClr val="FA94A1"/>
                  </a:gs>
                </a:gsLst>
                <a:lin ang="3600000" scaled="0"/>
                <a:tileRect/>
              </a:gradFill>
            </a:endParaRPr>
          </a:p>
        </p:txBody>
      </p:sp>
      <p:sp>
        <p:nvSpPr>
          <p:cNvPr id="3" name="Text Placeholder 2">
            <a:extLst>
              <a:ext uri="{FF2B5EF4-FFF2-40B4-BE49-F238E27FC236}">
                <a16:creationId xmlns:a16="http://schemas.microsoft.com/office/drawing/2014/main" id="{AFCDD712-F159-EBF5-F6F6-1AF98407E8FD}"/>
              </a:ext>
            </a:extLst>
          </p:cNvPr>
          <p:cNvSpPr>
            <a:spLocks noGrp="1"/>
          </p:cNvSpPr>
          <p:nvPr>
            <p:ph type="body" sz="quarter" idx="10"/>
          </p:nvPr>
        </p:nvSpPr>
        <p:spPr>
          <a:xfrm>
            <a:off x="582613" y="4345640"/>
            <a:ext cx="5430837" cy="276999"/>
          </a:xfrm>
        </p:spPr>
        <p:txBody>
          <a:bodyPr/>
          <a:lstStyle/>
          <a:p>
            <a:r>
              <a:rPr lang="en-US">
                <a:latin typeface="Open Sans"/>
                <a:ea typeface="Open Sans"/>
                <a:cs typeface="Open Sans"/>
              </a:rPr>
              <a:t>Emma Burstow &amp; Lotte Pitcher</a:t>
            </a:r>
            <a:endParaRPr lang="en-US"/>
          </a:p>
        </p:txBody>
      </p:sp>
    </p:spTree>
    <p:extLst>
      <p:ext uri="{BB962C8B-B14F-4D97-AF65-F5344CB8AC3E}">
        <p14:creationId xmlns:p14="http://schemas.microsoft.com/office/powerpoint/2010/main" val="22989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8DB4-5F37-4E8B-14EA-C3CD02087C89}"/>
              </a:ext>
            </a:extLst>
          </p:cNvPr>
          <p:cNvSpPr>
            <a:spLocks noGrp="1"/>
          </p:cNvSpPr>
          <p:nvPr>
            <p:ph type="title"/>
          </p:nvPr>
        </p:nvSpPr>
        <p:spPr>
          <a:xfrm>
            <a:off x="585764" y="422028"/>
            <a:ext cx="11018520" cy="615553"/>
          </a:xfrm>
        </p:spPr>
        <p:txBody>
          <a:bodyPr/>
          <a:lstStyle/>
          <a:p>
            <a:r>
              <a:rPr lang="en-US">
                <a:latin typeface="Open Sans"/>
                <a:ea typeface="Open Sans"/>
                <a:cs typeface="Open Sans"/>
              </a:rPr>
              <a:t>Release cadence</a:t>
            </a:r>
            <a:endParaRPr lang="en-US"/>
          </a:p>
        </p:txBody>
      </p:sp>
      <p:graphicFrame>
        <p:nvGraphicFramePr>
          <p:cNvPr id="984" name="Table 983">
            <a:extLst>
              <a:ext uri="{FF2B5EF4-FFF2-40B4-BE49-F238E27FC236}">
                <a16:creationId xmlns:a16="http://schemas.microsoft.com/office/drawing/2014/main" id="{D5A573C0-71DA-CAED-A295-E536C56E6373}"/>
              </a:ext>
            </a:extLst>
          </p:cNvPr>
          <p:cNvGraphicFramePr>
            <a:graphicFrameLocks noGrp="1"/>
          </p:cNvGraphicFramePr>
          <p:nvPr>
            <p:extLst>
              <p:ext uri="{D42A27DB-BD31-4B8C-83A1-F6EECF244321}">
                <p14:modId xmlns:p14="http://schemas.microsoft.com/office/powerpoint/2010/main" val="2489674427"/>
              </p:ext>
            </p:extLst>
          </p:nvPr>
        </p:nvGraphicFramePr>
        <p:xfrm>
          <a:off x="645583" y="1862666"/>
          <a:ext cx="9680543" cy="3887470"/>
        </p:xfrm>
        <a:graphic>
          <a:graphicData uri="http://schemas.openxmlformats.org/drawingml/2006/table">
            <a:tbl>
              <a:tblPr firstRow="1" bandRow="1">
                <a:tableStyleId>{2D5ABB26-0587-4C30-8999-92F81FD0307C}</a:tableStyleId>
              </a:tblPr>
              <a:tblGrid>
                <a:gridCol w="296333">
                  <a:extLst>
                    <a:ext uri="{9D8B030D-6E8A-4147-A177-3AD203B41FA5}">
                      <a16:colId xmlns:a16="http://schemas.microsoft.com/office/drawing/2014/main" val="3605380758"/>
                    </a:ext>
                  </a:extLst>
                </a:gridCol>
                <a:gridCol w="938421">
                  <a:extLst>
                    <a:ext uri="{9D8B030D-6E8A-4147-A177-3AD203B41FA5}">
                      <a16:colId xmlns:a16="http://schemas.microsoft.com/office/drawing/2014/main" val="2078944783"/>
                    </a:ext>
                  </a:extLst>
                </a:gridCol>
                <a:gridCol w="938421">
                  <a:extLst>
                    <a:ext uri="{9D8B030D-6E8A-4147-A177-3AD203B41FA5}">
                      <a16:colId xmlns:a16="http://schemas.microsoft.com/office/drawing/2014/main" val="796005786"/>
                    </a:ext>
                  </a:extLst>
                </a:gridCol>
                <a:gridCol w="938421">
                  <a:extLst>
                    <a:ext uri="{9D8B030D-6E8A-4147-A177-3AD203B41FA5}">
                      <a16:colId xmlns:a16="http://schemas.microsoft.com/office/drawing/2014/main" val="2442315340"/>
                    </a:ext>
                  </a:extLst>
                </a:gridCol>
                <a:gridCol w="938421">
                  <a:extLst>
                    <a:ext uri="{9D8B030D-6E8A-4147-A177-3AD203B41FA5}">
                      <a16:colId xmlns:a16="http://schemas.microsoft.com/office/drawing/2014/main" val="4020889398"/>
                    </a:ext>
                  </a:extLst>
                </a:gridCol>
                <a:gridCol w="938421">
                  <a:extLst>
                    <a:ext uri="{9D8B030D-6E8A-4147-A177-3AD203B41FA5}">
                      <a16:colId xmlns:a16="http://schemas.microsoft.com/office/drawing/2014/main" val="59353025"/>
                    </a:ext>
                  </a:extLst>
                </a:gridCol>
                <a:gridCol w="938421">
                  <a:extLst>
                    <a:ext uri="{9D8B030D-6E8A-4147-A177-3AD203B41FA5}">
                      <a16:colId xmlns:a16="http://schemas.microsoft.com/office/drawing/2014/main" val="3493361990"/>
                    </a:ext>
                  </a:extLst>
                </a:gridCol>
                <a:gridCol w="938421">
                  <a:extLst>
                    <a:ext uri="{9D8B030D-6E8A-4147-A177-3AD203B41FA5}">
                      <a16:colId xmlns:a16="http://schemas.microsoft.com/office/drawing/2014/main" val="204626401"/>
                    </a:ext>
                  </a:extLst>
                </a:gridCol>
                <a:gridCol w="938421">
                  <a:extLst>
                    <a:ext uri="{9D8B030D-6E8A-4147-A177-3AD203B41FA5}">
                      <a16:colId xmlns:a16="http://schemas.microsoft.com/office/drawing/2014/main" val="4071759247"/>
                    </a:ext>
                  </a:extLst>
                </a:gridCol>
                <a:gridCol w="938421">
                  <a:extLst>
                    <a:ext uri="{9D8B030D-6E8A-4147-A177-3AD203B41FA5}">
                      <a16:colId xmlns:a16="http://schemas.microsoft.com/office/drawing/2014/main" val="624482555"/>
                    </a:ext>
                  </a:extLst>
                </a:gridCol>
                <a:gridCol w="938421">
                  <a:extLst>
                    <a:ext uri="{9D8B030D-6E8A-4147-A177-3AD203B41FA5}">
                      <a16:colId xmlns:a16="http://schemas.microsoft.com/office/drawing/2014/main" val="2614301764"/>
                    </a:ext>
                  </a:extLst>
                </a:gridCol>
              </a:tblGrid>
              <a:tr h="412750">
                <a:tc>
                  <a:txBody>
                    <a:bodyPr/>
                    <a:lstStyle/>
                    <a:p>
                      <a:pPr lvl="0">
                        <a:buNone/>
                      </a:pPr>
                      <a:endParaRPr lang="en-US"/>
                    </a:p>
                  </a:txBody>
                  <a:tcPr>
                    <a:lnL w="0">
                      <a:noFill/>
                    </a:lnL>
                    <a:lnR w="0">
                      <a:noFill/>
                    </a:lnR>
                    <a:lnT w="0">
                      <a:noFill/>
                    </a:lnT>
                    <a:lnB w="0">
                      <a:noFill/>
                    </a:lnB>
                  </a:tcPr>
                </a:tc>
                <a:tc gridSpan="2">
                  <a:txBody>
                    <a:bodyPr/>
                    <a:lstStyle/>
                    <a:p>
                      <a:pPr lvl="0" algn="ctr">
                        <a:buNone/>
                      </a:pPr>
                      <a:r>
                        <a:rPr lang="en-US">
                          <a:solidFill>
                            <a:srgbClr val="FFFFFF"/>
                          </a:solidFill>
                        </a:rPr>
                        <a:t>Nov 2023</a:t>
                      </a:r>
                    </a:p>
                  </a:txBody>
                  <a:tcPr>
                    <a:lnL w="0">
                      <a:noFill/>
                    </a:lnL>
                  </a:tcPr>
                </a:tc>
                <a:tc hMerge="1">
                  <a:txBody>
                    <a:bodyPr/>
                    <a:lstStyle/>
                    <a:p>
                      <a:endParaRPr lang="en-US"/>
                    </a:p>
                  </a:txBody>
                  <a:tcPr marL="0" marR="0" marT="0" marB="0" horzOverflow="overflow"/>
                </a:tc>
                <a:tc gridSpan="2">
                  <a:txBody>
                    <a:bodyPr/>
                    <a:lstStyle/>
                    <a:p>
                      <a:pPr lvl="0" algn="ctr">
                        <a:buNone/>
                      </a:pPr>
                      <a:endParaRPr lang="en-US">
                        <a:solidFill>
                          <a:srgbClr val="FFFFFF"/>
                        </a:solidFill>
                      </a:endParaRPr>
                    </a:p>
                  </a:txBody>
                  <a:tcPr/>
                </a:tc>
                <a:tc hMerge="1">
                  <a:txBody>
                    <a:bodyPr/>
                    <a:lstStyle/>
                    <a:p>
                      <a:endParaRPr lang="en-US"/>
                    </a:p>
                  </a:txBody>
                  <a:tcPr marL="0" marR="0" marT="0" marB="0" horzOverflow="overflow"/>
                </a:tc>
                <a:tc gridSpan="2">
                  <a:txBody>
                    <a:bodyPr/>
                    <a:lstStyle/>
                    <a:p>
                      <a:pPr algn="ctr"/>
                      <a:r>
                        <a:rPr lang="en-US">
                          <a:solidFill>
                            <a:srgbClr val="FFFFFF"/>
                          </a:solidFill>
                        </a:rPr>
                        <a:t>Nov 2024</a:t>
                      </a:r>
                      <a:endParaRPr lang="en-US"/>
                    </a:p>
                  </a:txBody>
                  <a:tcPr/>
                </a:tc>
                <a:tc hMerge="1">
                  <a:txBody>
                    <a:bodyPr/>
                    <a:lstStyle/>
                    <a:p>
                      <a:endParaRPr lang="en-US"/>
                    </a:p>
                  </a:txBody>
                  <a:tcPr marL="0" marR="0" marT="0" marB="0" horzOverflow="overflow"/>
                </a:tc>
                <a:tc gridSpan="2">
                  <a:txBody>
                    <a:bodyPr/>
                    <a:lstStyle/>
                    <a:p>
                      <a:pPr lvl="0" algn="ctr">
                        <a:buNone/>
                      </a:pPr>
                      <a:endParaRPr lang="en-US">
                        <a:solidFill>
                          <a:srgbClr val="FFFFFF"/>
                        </a:solidFill>
                      </a:endParaRPr>
                    </a:p>
                  </a:txBody>
                  <a:tcPr/>
                </a:tc>
                <a:tc hMerge="1">
                  <a:txBody>
                    <a:bodyPr/>
                    <a:lstStyle/>
                    <a:p>
                      <a:endParaRPr lang="en-US"/>
                    </a:p>
                  </a:txBody>
                  <a:tcPr marL="0" marR="0" marT="0" marB="0" horzOverflow="overflow"/>
                </a:tc>
                <a:tc gridSpan="2">
                  <a:txBody>
                    <a:bodyPr/>
                    <a:lstStyle/>
                    <a:p>
                      <a:pPr algn="ctr"/>
                      <a:r>
                        <a:rPr lang="en-US">
                          <a:solidFill>
                            <a:srgbClr val="FFFFFF"/>
                          </a:solidFill>
                        </a:rPr>
                        <a:t>Nov 2025</a:t>
                      </a:r>
                    </a:p>
                  </a:txBody>
                  <a:tcPr/>
                </a:tc>
                <a:tc hMerge="1">
                  <a:txBody>
                    <a:bodyPr/>
                    <a:lstStyle/>
                    <a:p>
                      <a:endParaRPr lang="en-US"/>
                    </a:p>
                  </a:txBody>
                  <a:tcPr marL="0" marR="0" marT="0" marB="0" horzOverflow="overflow"/>
                </a:tc>
                <a:extLst>
                  <a:ext uri="{0D108BD9-81ED-4DB2-BD59-A6C34878D82A}">
                    <a16:rowId xmlns:a16="http://schemas.microsoft.com/office/drawing/2014/main" val="213223809"/>
                  </a:ext>
                </a:extLst>
              </a:tr>
              <a:tr h="370840">
                <a:tc>
                  <a:txBody>
                    <a:bodyPr/>
                    <a:lstStyle/>
                    <a:p>
                      <a:pPr lvl="0">
                        <a:buNone/>
                      </a:pPr>
                      <a:br>
                        <a:rPr lang="en-US"/>
                      </a:br>
                      <a:br>
                        <a:rPr lang="en-US"/>
                      </a:br>
                      <a:br>
                        <a:rPr lang="en-US"/>
                      </a:br>
                      <a:br>
                        <a:rPr lang="en-US"/>
                      </a:br>
                      <a:endParaRPr lang="en-US"/>
                    </a:p>
                    <a:p>
                      <a:pPr lvl="0">
                        <a:buNone/>
                      </a:pPr>
                      <a:endParaRPr lang="en-US"/>
                    </a:p>
                  </a:txBody>
                  <a:tcPr>
                    <a:lnL w="0">
                      <a:noFill/>
                    </a:lnL>
                    <a:lnR w="0">
                      <a:noFill/>
                    </a:lnR>
                    <a:lnT w="0">
                      <a:noFill/>
                    </a:lnT>
                    <a:lnB w="0">
                      <a:noFill/>
                    </a:lnB>
                  </a:tcPr>
                </a:tc>
                <a:tc>
                  <a:txBody>
                    <a:bodyPr/>
                    <a:lstStyle/>
                    <a:p>
                      <a:pPr lvl="0">
                        <a:buNone/>
                      </a:pPr>
                      <a:endParaRPr lang="en-US"/>
                    </a:p>
                  </a:txBody>
                  <a:tcPr>
                    <a:lnL w="0" cap="flat" cmpd="sng" algn="ctr">
                      <a:noFill/>
                      <a:prstDash val="solid"/>
                      <a:round/>
                      <a:headEnd type="none" w="med" len="med"/>
                      <a:tailEnd type="none" w="med" len="med"/>
                    </a:lnL>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endParaRPr lang="en-US"/>
                    </a:p>
                  </a:txBody>
                  <a:tcPr>
                    <a:lnL w="12700">
                      <a:solidFill>
                        <a:schemeClr val="bg1">
                          <a:lumMod val="50000"/>
                        </a:schemeClr>
                      </a:solidFill>
                    </a:lnL>
                  </a:tcPr>
                </a:tc>
                <a:tc>
                  <a:txBody>
                    <a:bodyPr/>
                    <a:lstStyle/>
                    <a:p>
                      <a:endParaRPr lang="en-US"/>
                    </a:p>
                  </a:txBody>
                  <a:tcPr>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endParaRPr lang="en-US"/>
                    </a:p>
                  </a:txBody>
                  <a:tcPr>
                    <a:lnL w="12700">
                      <a:solidFill>
                        <a:schemeClr val="bg1">
                          <a:lumMod val="50000"/>
                        </a:schemeClr>
                      </a:solidFill>
                    </a:lnL>
                  </a:tcPr>
                </a:tc>
                <a:tc>
                  <a:txBody>
                    <a:bodyPr/>
                    <a:lstStyle/>
                    <a:p>
                      <a:endParaRPr lang="en-US"/>
                    </a:p>
                  </a:txBody>
                  <a:tcPr>
                    <a:lnR w="12700">
                      <a:solidFill>
                        <a:schemeClr val="bg1">
                          <a:lumMod val="50000"/>
                        </a:schemeClr>
                      </a:solidFill>
                    </a:lnR>
                  </a:tcPr>
                </a:tc>
                <a:tc>
                  <a:txBody>
                    <a:bodyPr/>
                    <a:lstStyle/>
                    <a:p>
                      <a:endParaRPr lang="en-US"/>
                    </a:p>
                  </a:txBody>
                  <a:tcPr>
                    <a:lnL w="12700">
                      <a:solidFill>
                        <a:schemeClr val="bg1">
                          <a:lumMod val="50000"/>
                        </a:schemeClr>
                      </a:solidFill>
                    </a:lnL>
                  </a:tcPr>
                </a:tc>
                <a:extLst>
                  <a:ext uri="{0D108BD9-81ED-4DB2-BD59-A6C34878D82A}">
                    <a16:rowId xmlns:a16="http://schemas.microsoft.com/office/drawing/2014/main" val="1375330889"/>
                  </a:ext>
                </a:extLst>
              </a:tr>
              <a:tr h="370839">
                <a:tc>
                  <a:txBody>
                    <a:bodyPr/>
                    <a:lstStyle/>
                    <a:p>
                      <a:pPr lvl="0">
                        <a:buNone/>
                      </a:pPr>
                      <a:endParaRPr lang="en-US"/>
                    </a:p>
                    <a:p>
                      <a:pPr lvl="0">
                        <a:buNone/>
                      </a:pPr>
                      <a:endParaRPr lang="en-US"/>
                    </a:p>
                    <a:p>
                      <a:pPr lvl="0">
                        <a:buNone/>
                      </a:pPr>
                      <a:endParaRPr lang="en-US"/>
                    </a:p>
                    <a:p>
                      <a:pPr lvl="0">
                        <a:buNone/>
                      </a:pPr>
                      <a:endParaRPr lang="en-US"/>
                    </a:p>
                    <a:p>
                      <a:pPr lvl="0">
                        <a:buNone/>
                      </a:pPr>
                      <a:endParaRPr lang="en-US"/>
                    </a:p>
                    <a:p>
                      <a:pPr lvl="0">
                        <a:buNone/>
                      </a:pPr>
                      <a:endParaRPr lang="en-US"/>
                    </a:p>
                  </a:txBody>
                  <a:tcPr>
                    <a:lnL w="0">
                      <a:noFill/>
                    </a:lnL>
                    <a:lnR w="0">
                      <a:noFill/>
                    </a:lnR>
                    <a:lnT w="0">
                      <a:noFill/>
                    </a:lnT>
                    <a:lnB w="0">
                      <a:noFill/>
                    </a:lnB>
                  </a:tcPr>
                </a:tc>
                <a:tc>
                  <a:txBody>
                    <a:bodyPr/>
                    <a:lstStyle/>
                    <a:p>
                      <a:pPr lvl="0">
                        <a:buNone/>
                      </a:pPr>
                      <a:endParaRPr lang="en-US"/>
                    </a:p>
                  </a:txBody>
                  <a:tcPr>
                    <a:lnL w="0" cap="flat" cmpd="sng" algn="ctr">
                      <a:noFill/>
                      <a:prstDash val="solid"/>
                      <a:round/>
                      <a:headEnd type="none" w="med" len="med"/>
                      <a:tailEnd type="none" w="med" len="med"/>
                    </a:lnL>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extLst>
                  <a:ext uri="{0D108BD9-81ED-4DB2-BD59-A6C34878D82A}">
                    <a16:rowId xmlns:a16="http://schemas.microsoft.com/office/drawing/2014/main" val="1129777607"/>
                  </a:ext>
                </a:extLst>
              </a:tr>
            </a:tbl>
          </a:graphicData>
        </a:graphic>
      </p:graphicFrame>
      <p:sp>
        <p:nvSpPr>
          <p:cNvPr id="1176" name="Rectangle 1175">
            <a:extLst>
              <a:ext uri="{FF2B5EF4-FFF2-40B4-BE49-F238E27FC236}">
                <a16:creationId xmlns:a16="http://schemas.microsoft.com/office/drawing/2014/main" id="{9EEA0570-855D-B729-811D-E8615DCC8CD6}"/>
              </a:ext>
            </a:extLst>
          </p:cNvPr>
          <p:cNvSpPr/>
          <p:nvPr/>
        </p:nvSpPr>
        <p:spPr bwMode="auto">
          <a:xfrm>
            <a:off x="1893570" y="2466079"/>
            <a:ext cx="9257876" cy="33494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182880" bIns="0" numCol="1" spcCol="0" rtlCol="0" fromWordArt="0" anchor="ctr" anchorCtr="0" forceAA="0" compatLnSpc="1">
            <a:prstTxWarp prst="textNoShape">
              <a:avLst/>
            </a:prstTxWarp>
            <a:noAutofit/>
          </a:bodyPr>
          <a:lstStyle/>
          <a:p>
            <a:pPr defTabSz="932472">
              <a:spcBef>
                <a:spcPct val="0"/>
              </a:spcBef>
              <a:spcAft>
                <a:spcPct val="0"/>
              </a:spcAft>
            </a:pPr>
            <a:r>
              <a:rPr lang="en-US" sz="1800">
                <a:solidFill>
                  <a:srgbClr val="FFFFFF"/>
                </a:solidFill>
                <a:cs typeface="Segoe UI"/>
              </a:rPr>
              <a:t>.NET 8</a:t>
            </a:r>
            <a:endParaRPr lang="en-US" sz="1800"/>
          </a:p>
        </p:txBody>
      </p:sp>
      <p:sp>
        <p:nvSpPr>
          <p:cNvPr id="1178" name="Rectangle 1177">
            <a:extLst>
              <a:ext uri="{FF2B5EF4-FFF2-40B4-BE49-F238E27FC236}">
                <a16:creationId xmlns:a16="http://schemas.microsoft.com/office/drawing/2014/main" id="{687850A1-CC89-5DF6-8E01-7DFECA9AAF83}"/>
              </a:ext>
            </a:extLst>
          </p:cNvPr>
          <p:cNvSpPr/>
          <p:nvPr/>
        </p:nvSpPr>
        <p:spPr bwMode="auto">
          <a:xfrm>
            <a:off x="5632027" y="3799579"/>
            <a:ext cx="5519420" cy="345524"/>
          </a:xfrm>
          <a:prstGeom prst="rect">
            <a:avLst/>
          </a:prstGeom>
          <a:solidFill>
            <a:srgbClr val="CF67BA"/>
          </a:solidFill>
          <a:ln>
            <a:noFill/>
            <a:headEnd type="none" w="med" len="med"/>
            <a:tailEnd type="none" w="med" len="med"/>
          </a:ln>
          <a:effectLst>
            <a:outerShdw blurRad="63500" dist="38100" dir="270000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18288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rgbClr val="FFFFFF"/>
                </a:solidFill>
                <a:ea typeface="Segoe UI" pitchFamily="34" charset="0"/>
                <a:cs typeface="Segoe UI"/>
              </a:rPr>
              <a:t>.NET 9</a:t>
            </a:r>
            <a:endParaRPr lang="en-US" sz="1800" err="1">
              <a:solidFill>
                <a:srgbClr val="FFFFFF"/>
              </a:solidFill>
              <a:ea typeface="Segoe UI" pitchFamily="34" charset="0"/>
              <a:cs typeface="Segoe UI" pitchFamily="34" charset="0"/>
            </a:endParaRPr>
          </a:p>
        </p:txBody>
      </p:sp>
      <p:sp>
        <p:nvSpPr>
          <p:cNvPr id="1181" name="Rectangle 1180">
            <a:extLst>
              <a:ext uri="{FF2B5EF4-FFF2-40B4-BE49-F238E27FC236}">
                <a16:creationId xmlns:a16="http://schemas.microsoft.com/office/drawing/2014/main" id="{CC0ACDA4-C576-F79B-1FC9-87E45D8F954A}"/>
              </a:ext>
            </a:extLst>
          </p:cNvPr>
          <p:cNvSpPr/>
          <p:nvPr/>
        </p:nvSpPr>
        <p:spPr bwMode="auto">
          <a:xfrm>
            <a:off x="280360" y="3570892"/>
            <a:ext cx="860214" cy="2823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 rIns="18288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a:rPr>
              <a:t>LTS</a:t>
            </a:r>
            <a:endParaRPr lang="en-US" sz="1600" err="1">
              <a:solidFill>
                <a:srgbClr val="FFFFFF"/>
              </a:solidFill>
              <a:ea typeface="Segoe UI" pitchFamily="34" charset="0"/>
              <a:cs typeface="Segoe UI" pitchFamily="34" charset="0"/>
            </a:endParaRPr>
          </a:p>
        </p:txBody>
      </p:sp>
      <p:sp>
        <p:nvSpPr>
          <p:cNvPr id="1183" name="Rectangle 1182">
            <a:extLst>
              <a:ext uri="{FF2B5EF4-FFF2-40B4-BE49-F238E27FC236}">
                <a16:creationId xmlns:a16="http://schemas.microsoft.com/office/drawing/2014/main" id="{13CE91F0-5EF3-6DEA-C92D-A8A788879705}"/>
              </a:ext>
            </a:extLst>
          </p:cNvPr>
          <p:cNvSpPr/>
          <p:nvPr/>
        </p:nvSpPr>
        <p:spPr bwMode="auto">
          <a:xfrm>
            <a:off x="280359" y="4015391"/>
            <a:ext cx="860214" cy="282364"/>
          </a:xfrm>
          <a:prstGeom prst="rect">
            <a:avLst/>
          </a:prstGeom>
          <a:solidFill>
            <a:srgbClr val="CF6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 rIns="18288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a:rPr>
              <a:t>STS</a:t>
            </a:r>
            <a:endParaRPr lang="en-US" sz="16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EEF2E458-3C79-5AFA-2C5E-E8A3F1B6BB3D}"/>
              </a:ext>
            </a:extLst>
          </p:cNvPr>
          <p:cNvSpPr/>
          <p:nvPr/>
        </p:nvSpPr>
        <p:spPr bwMode="auto">
          <a:xfrm>
            <a:off x="9386568" y="5133078"/>
            <a:ext cx="1764878" cy="33494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182880" bIns="0" numCol="1" spcCol="0" rtlCol="0" fromWordArt="0" anchor="ctr" anchorCtr="0" forceAA="0" compatLnSpc="1">
            <a:prstTxWarp prst="textNoShape">
              <a:avLst/>
            </a:prstTxWarp>
            <a:noAutofit/>
          </a:bodyPr>
          <a:lstStyle/>
          <a:p>
            <a:pPr defTabSz="932472">
              <a:spcBef>
                <a:spcPct val="0"/>
              </a:spcBef>
              <a:spcAft>
                <a:spcPct val="0"/>
              </a:spcAft>
            </a:pPr>
            <a:r>
              <a:rPr lang="en-US" sz="1800">
                <a:solidFill>
                  <a:srgbClr val="FFFFFF"/>
                </a:solidFill>
                <a:cs typeface="Segoe UI"/>
              </a:rPr>
              <a:t>.NET 10</a:t>
            </a:r>
            <a:endParaRPr lang="en-US" sz="1800"/>
          </a:p>
        </p:txBody>
      </p:sp>
      <p:sp>
        <p:nvSpPr>
          <p:cNvPr id="16" name="Text Placeholder 3">
            <a:extLst>
              <a:ext uri="{FF2B5EF4-FFF2-40B4-BE49-F238E27FC236}">
                <a16:creationId xmlns:a16="http://schemas.microsoft.com/office/drawing/2014/main" id="{29AA5862-7732-D82D-E654-5F8D64E64AE5}"/>
              </a:ext>
            </a:extLst>
          </p:cNvPr>
          <p:cNvSpPr>
            <a:spLocks noGrp="1"/>
          </p:cNvSpPr>
          <p:nvPr>
            <p:ph type="body" sz="quarter" idx="10"/>
          </p:nvPr>
        </p:nvSpPr>
        <p:spPr>
          <a:xfrm>
            <a:off x="2446273" y="1220473"/>
            <a:ext cx="7297503" cy="184666"/>
          </a:xfrm>
        </p:spPr>
        <p:txBody>
          <a:bodyPr/>
          <a:lstStyle/>
          <a:p>
            <a:r>
              <a:rPr lang="en-US">
                <a:latin typeface="Open Sans"/>
                <a:ea typeface="Open Sans"/>
                <a:cs typeface="Open Sans"/>
              </a:rPr>
              <a:t>.NET</a:t>
            </a:r>
            <a:endParaRPr lang="en-US"/>
          </a:p>
        </p:txBody>
      </p:sp>
    </p:spTree>
    <p:extLst>
      <p:ext uri="{BB962C8B-B14F-4D97-AF65-F5344CB8AC3E}">
        <p14:creationId xmlns:p14="http://schemas.microsoft.com/office/powerpoint/2010/main" val="10050516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8DB4-5F37-4E8B-14EA-C3CD02087C89}"/>
              </a:ext>
            </a:extLst>
          </p:cNvPr>
          <p:cNvSpPr>
            <a:spLocks noGrp="1"/>
          </p:cNvSpPr>
          <p:nvPr>
            <p:ph type="title"/>
          </p:nvPr>
        </p:nvSpPr>
        <p:spPr>
          <a:xfrm>
            <a:off x="585764" y="422028"/>
            <a:ext cx="11018520" cy="615553"/>
          </a:xfrm>
        </p:spPr>
        <p:txBody>
          <a:bodyPr/>
          <a:lstStyle/>
          <a:p>
            <a:r>
              <a:rPr lang="en-US">
                <a:latin typeface="Open Sans"/>
                <a:ea typeface="Open Sans"/>
                <a:cs typeface="Open Sans"/>
              </a:rPr>
              <a:t>Release cadence</a:t>
            </a:r>
            <a:endParaRPr lang="en-US"/>
          </a:p>
        </p:txBody>
      </p:sp>
      <p:graphicFrame>
        <p:nvGraphicFramePr>
          <p:cNvPr id="984" name="Table 983">
            <a:extLst>
              <a:ext uri="{FF2B5EF4-FFF2-40B4-BE49-F238E27FC236}">
                <a16:creationId xmlns:a16="http://schemas.microsoft.com/office/drawing/2014/main" id="{D5A573C0-71DA-CAED-A295-E536C56E6373}"/>
              </a:ext>
            </a:extLst>
          </p:cNvPr>
          <p:cNvGraphicFramePr>
            <a:graphicFrameLocks noGrp="1"/>
          </p:cNvGraphicFramePr>
          <p:nvPr/>
        </p:nvGraphicFramePr>
        <p:xfrm>
          <a:off x="645583" y="1862666"/>
          <a:ext cx="9680543" cy="3887470"/>
        </p:xfrm>
        <a:graphic>
          <a:graphicData uri="http://schemas.openxmlformats.org/drawingml/2006/table">
            <a:tbl>
              <a:tblPr firstRow="1" bandRow="1">
                <a:tableStyleId>{2D5ABB26-0587-4C30-8999-92F81FD0307C}</a:tableStyleId>
              </a:tblPr>
              <a:tblGrid>
                <a:gridCol w="296333">
                  <a:extLst>
                    <a:ext uri="{9D8B030D-6E8A-4147-A177-3AD203B41FA5}">
                      <a16:colId xmlns:a16="http://schemas.microsoft.com/office/drawing/2014/main" val="3605380758"/>
                    </a:ext>
                  </a:extLst>
                </a:gridCol>
                <a:gridCol w="938421">
                  <a:extLst>
                    <a:ext uri="{9D8B030D-6E8A-4147-A177-3AD203B41FA5}">
                      <a16:colId xmlns:a16="http://schemas.microsoft.com/office/drawing/2014/main" val="2078944783"/>
                    </a:ext>
                  </a:extLst>
                </a:gridCol>
                <a:gridCol w="938421">
                  <a:extLst>
                    <a:ext uri="{9D8B030D-6E8A-4147-A177-3AD203B41FA5}">
                      <a16:colId xmlns:a16="http://schemas.microsoft.com/office/drawing/2014/main" val="796005786"/>
                    </a:ext>
                  </a:extLst>
                </a:gridCol>
                <a:gridCol w="938421">
                  <a:extLst>
                    <a:ext uri="{9D8B030D-6E8A-4147-A177-3AD203B41FA5}">
                      <a16:colId xmlns:a16="http://schemas.microsoft.com/office/drawing/2014/main" val="2442315340"/>
                    </a:ext>
                  </a:extLst>
                </a:gridCol>
                <a:gridCol w="938421">
                  <a:extLst>
                    <a:ext uri="{9D8B030D-6E8A-4147-A177-3AD203B41FA5}">
                      <a16:colId xmlns:a16="http://schemas.microsoft.com/office/drawing/2014/main" val="4020889398"/>
                    </a:ext>
                  </a:extLst>
                </a:gridCol>
                <a:gridCol w="938421">
                  <a:extLst>
                    <a:ext uri="{9D8B030D-6E8A-4147-A177-3AD203B41FA5}">
                      <a16:colId xmlns:a16="http://schemas.microsoft.com/office/drawing/2014/main" val="59353025"/>
                    </a:ext>
                  </a:extLst>
                </a:gridCol>
                <a:gridCol w="938421">
                  <a:extLst>
                    <a:ext uri="{9D8B030D-6E8A-4147-A177-3AD203B41FA5}">
                      <a16:colId xmlns:a16="http://schemas.microsoft.com/office/drawing/2014/main" val="3493361990"/>
                    </a:ext>
                  </a:extLst>
                </a:gridCol>
                <a:gridCol w="938421">
                  <a:extLst>
                    <a:ext uri="{9D8B030D-6E8A-4147-A177-3AD203B41FA5}">
                      <a16:colId xmlns:a16="http://schemas.microsoft.com/office/drawing/2014/main" val="204626401"/>
                    </a:ext>
                  </a:extLst>
                </a:gridCol>
                <a:gridCol w="938421">
                  <a:extLst>
                    <a:ext uri="{9D8B030D-6E8A-4147-A177-3AD203B41FA5}">
                      <a16:colId xmlns:a16="http://schemas.microsoft.com/office/drawing/2014/main" val="4071759247"/>
                    </a:ext>
                  </a:extLst>
                </a:gridCol>
                <a:gridCol w="938421">
                  <a:extLst>
                    <a:ext uri="{9D8B030D-6E8A-4147-A177-3AD203B41FA5}">
                      <a16:colId xmlns:a16="http://schemas.microsoft.com/office/drawing/2014/main" val="624482555"/>
                    </a:ext>
                  </a:extLst>
                </a:gridCol>
                <a:gridCol w="938421">
                  <a:extLst>
                    <a:ext uri="{9D8B030D-6E8A-4147-A177-3AD203B41FA5}">
                      <a16:colId xmlns:a16="http://schemas.microsoft.com/office/drawing/2014/main" val="2614301764"/>
                    </a:ext>
                  </a:extLst>
                </a:gridCol>
              </a:tblGrid>
              <a:tr h="412750">
                <a:tc>
                  <a:txBody>
                    <a:bodyPr/>
                    <a:lstStyle/>
                    <a:p>
                      <a:pPr lvl="0">
                        <a:buNone/>
                      </a:pPr>
                      <a:endParaRPr lang="en-US"/>
                    </a:p>
                  </a:txBody>
                  <a:tcPr>
                    <a:lnL w="0">
                      <a:noFill/>
                    </a:lnL>
                    <a:lnR w="0">
                      <a:noFill/>
                    </a:lnR>
                    <a:lnT w="0">
                      <a:noFill/>
                    </a:lnT>
                    <a:lnB w="0">
                      <a:noFill/>
                    </a:lnB>
                  </a:tcPr>
                </a:tc>
                <a:tc gridSpan="2">
                  <a:txBody>
                    <a:bodyPr/>
                    <a:lstStyle/>
                    <a:p>
                      <a:pPr lvl="0" algn="ctr">
                        <a:buNone/>
                      </a:pPr>
                      <a:r>
                        <a:rPr lang="en-US">
                          <a:solidFill>
                            <a:srgbClr val="FFFFFF"/>
                          </a:solidFill>
                        </a:rPr>
                        <a:t>Nov 2023</a:t>
                      </a:r>
                    </a:p>
                  </a:txBody>
                  <a:tcPr>
                    <a:lnL w="0">
                      <a:noFill/>
                    </a:lnL>
                  </a:tcPr>
                </a:tc>
                <a:tc hMerge="1">
                  <a:txBody>
                    <a:bodyPr/>
                    <a:lstStyle/>
                    <a:p>
                      <a:endParaRPr lang="en-US"/>
                    </a:p>
                  </a:txBody>
                  <a:tcPr marL="0" marR="0" marT="0" marB="0" horzOverflow="overflow"/>
                </a:tc>
                <a:tc gridSpan="2">
                  <a:txBody>
                    <a:bodyPr/>
                    <a:lstStyle/>
                    <a:p>
                      <a:pPr lvl="0" algn="ctr">
                        <a:buNone/>
                      </a:pPr>
                      <a:endParaRPr lang="en-US">
                        <a:solidFill>
                          <a:srgbClr val="FFFFFF"/>
                        </a:solidFill>
                      </a:endParaRPr>
                    </a:p>
                  </a:txBody>
                  <a:tcPr/>
                </a:tc>
                <a:tc hMerge="1">
                  <a:txBody>
                    <a:bodyPr/>
                    <a:lstStyle/>
                    <a:p>
                      <a:endParaRPr lang="en-US"/>
                    </a:p>
                  </a:txBody>
                  <a:tcPr marL="0" marR="0" marT="0" marB="0" horzOverflow="overflow"/>
                </a:tc>
                <a:tc gridSpan="2">
                  <a:txBody>
                    <a:bodyPr/>
                    <a:lstStyle/>
                    <a:p>
                      <a:pPr algn="ctr"/>
                      <a:r>
                        <a:rPr lang="en-US">
                          <a:solidFill>
                            <a:srgbClr val="FFFFFF"/>
                          </a:solidFill>
                        </a:rPr>
                        <a:t>Nov 2024</a:t>
                      </a:r>
                      <a:endParaRPr lang="en-US"/>
                    </a:p>
                  </a:txBody>
                  <a:tcPr/>
                </a:tc>
                <a:tc hMerge="1">
                  <a:txBody>
                    <a:bodyPr/>
                    <a:lstStyle/>
                    <a:p>
                      <a:endParaRPr lang="en-US"/>
                    </a:p>
                  </a:txBody>
                  <a:tcPr marL="0" marR="0" marT="0" marB="0" horzOverflow="overflow"/>
                </a:tc>
                <a:tc gridSpan="2">
                  <a:txBody>
                    <a:bodyPr/>
                    <a:lstStyle/>
                    <a:p>
                      <a:pPr lvl="0" algn="ctr">
                        <a:buNone/>
                      </a:pPr>
                      <a:endParaRPr lang="en-US">
                        <a:solidFill>
                          <a:srgbClr val="FFFFFF"/>
                        </a:solidFill>
                      </a:endParaRPr>
                    </a:p>
                  </a:txBody>
                  <a:tcPr/>
                </a:tc>
                <a:tc hMerge="1">
                  <a:txBody>
                    <a:bodyPr/>
                    <a:lstStyle/>
                    <a:p>
                      <a:endParaRPr lang="en-US"/>
                    </a:p>
                  </a:txBody>
                  <a:tcPr marL="0" marR="0" marT="0" marB="0" horzOverflow="overflow"/>
                </a:tc>
                <a:tc gridSpan="2">
                  <a:txBody>
                    <a:bodyPr/>
                    <a:lstStyle/>
                    <a:p>
                      <a:pPr algn="ctr"/>
                      <a:r>
                        <a:rPr lang="en-US">
                          <a:solidFill>
                            <a:srgbClr val="FFFFFF"/>
                          </a:solidFill>
                        </a:rPr>
                        <a:t>Nov 2025</a:t>
                      </a:r>
                    </a:p>
                  </a:txBody>
                  <a:tcPr/>
                </a:tc>
                <a:tc hMerge="1">
                  <a:txBody>
                    <a:bodyPr/>
                    <a:lstStyle/>
                    <a:p>
                      <a:endParaRPr lang="en-US"/>
                    </a:p>
                  </a:txBody>
                  <a:tcPr marL="0" marR="0" marT="0" marB="0" horzOverflow="overflow"/>
                </a:tc>
                <a:extLst>
                  <a:ext uri="{0D108BD9-81ED-4DB2-BD59-A6C34878D82A}">
                    <a16:rowId xmlns:a16="http://schemas.microsoft.com/office/drawing/2014/main" val="213223809"/>
                  </a:ext>
                </a:extLst>
              </a:tr>
              <a:tr h="370840">
                <a:tc>
                  <a:txBody>
                    <a:bodyPr/>
                    <a:lstStyle/>
                    <a:p>
                      <a:pPr lvl="0">
                        <a:buNone/>
                      </a:pPr>
                      <a:br>
                        <a:rPr lang="en-US"/>
                      </a:br>
                      <a:br>
                        <a:rPr lang="en-US"/>
                      </a:br>
                      <a:br>
                        <a:rPr lang="en-US"/>
                      </a:br>
                      <a:br>
                        <a:rPr lang="en-US"/>
                      </a:br>
                      <a:endParaRPr lang="en-US"/>
                    </a:p>
                    <a:p>
                      <a:pPr lvl="0">
                        <a:buNone/>
                      </a:pPr>
                      <a:endParaRPr lang="en-US"/>
                    </a:p>
                  </a:txBody>
                  <a:tcPr>
                    <a:lnL w="0">
                      <a:noFill/>
                    </a:lnL>
                    <a:lnR w="0">
                      <a:noFill/>
                    </a:lnR>
                    <a:lnT w="0">
                      <a:noFill/>
                    </a:lnT>
                    <a:lnB w="0">
                      <a:noFill/>
                    </a:lnB>
                  </a:tcPr>
                </a:tc>
                <a:tc>
                  <a:txBody>
                    <a:bodyPr/>
                    <a:lstStyle/>
                    <a:p>
                      <a:pPr lvl="0">
                        <a:buNone/>
                      </a:pPr>
                      <a:endParaRPr lang="en-US"/>
                    </a:p>
                  </a:txBody>
                  <a:tcPr>
                    <a:lnL w="0" cap="flat" cmpd="sng" algn="ctr">
                      <a:noFill/>
                      <a:prstDash val="solid"/>
                      <a:round/>
                      <a:headEnd type="none" w="med" len="med"/>
                      <a:tailEnd type="none" w="med" len="med"/>
                    </a:lnL>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endParaRPr lang="en-US"/>
                    </a:p>
                  </a:txBody>
                  <a:tcPr>
                    <a:lnL w="12700">
                      <a:solidFill>
                        <a:schemeClr val="bg1">
                          <a:lumMod val="50000"/>
                        </a:schemeClr>
                      </a:solidFill>
                    </a:lnL>
                  </a:tcPr>
                </a:tc>
                <a:tc>
                  <a:txBody>
                    <a:bodyPr/>
                    <a:lstStyle/>
                    <a:p>
                      <a:endParaRPr lang="en-US"/>
                    </a:p>
                  </a:txBody>
                  <a:tcPr>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endParaRPr lang="en-US"/>
                    </a:p>
                  </a:txBody>
                  <a:tcPr>
                    <a:lnL w="12700">
                      <a:solidFill>
                        <a:schemeClr val="bg1">
                          <a:lumMod val="50000"/>
                        </a:schemeClr>
                      </a:solidFill>
                    </a:lnL>
                  </a:tcPr>
                </a:tc>
                <a:tc>
                  <a:txBody>
                    <a:bodyPr/>
                    <a:lstStyle/>
                    <a:p>
                      <a:endParaRPr lang="en-US"/>
                    </a:p>
                  </a:txBody>
                  <a:tcPr>
                    <a:lnR w="12700">
                      <a:solidFill>
                        <a:schemeClr val="bg1">
                          <a:lumMod val="50000"/>
                        </a:schemeClr>
                      </a:solidFill>
                    </a:lnR>
                  </a:tcPr>
                </a:tc>
                <a:tc>
                  <a:txBody>
                    <a:bodyPr/>
                    <a:lstStyle/>
                    <a:p>
                      <a:endParaRPr lang="en-US"/>
                    </a:p>
                  </a:txBody>
                  <a:tcPr>
                    <a:lnL w="12700">
                      <a:solidFill>
                        <a:schemeClr val="bg1">
                          <a:lumMod val="50000"/>
                        </a:schemeClr>
                      </a:solidFill>
                    </a:lnL>
                  </a:tcPr>
                </a:tc>
                <a:extLst>
                  <a:ext uri="{0D108BD9-81ED-4DB2-BD59-A6C34878D82A}">
                    <a16:rowId xmlns:a16="http://schemas.microsoft.com/office/drawing/2014/main" val="1375330889"/>
                  </a:ext>
                </a:extLst>
              </a:tr>
              <a:tr h="370839">
                <a:tc>
                  <a:txBody>
                    <a:bodyPr/>
                    <a:lstStyle/>
                    <a:p>
                      <a:pPr lvl="0">
                        <a:buNone/>
                      </a:pPr>
                      <a:endParaRPr lang="en-US"/>
                    </a:p>
                    <a:p>
                      <a:pPr lvl="0">
                        <a:buNone/>
                      </a:pPr>
                      <a:endParaRPr lang="en-US"/>
                    </a:p>
                    <a:p>
                      <a:pPr lvl="0">
                        <a:buNone/>
                      </a:pPr>
                      <a:endParaRPr lang="en-US"/>
                    </a:p>
                    <a:p>
                      <a:pPr lvl="0">
                        <a:buNone/>
                      </a:pPr>
                      <a:endParaRPr lang="en-US"/>
                    </a:p>
                    <a:p>
                      <a:pPr lvl="0">
                        <a:buNone/>
                      </a:pPr>
                      <a:endParaRPr lang="en-US"/>
                    </a:p>
                    <a:p>
                      <a:pPr lvl="0">
                        <a:buNone/>
                      </a:pPr>
                      <a:endParaRPr lang="en-US"/>
                    </a:p>
                  </a:txBody>
                  <a:tcPr>
                    <a:lnL w="0">
                      <a:noFill/>
                    </a:lnL>
                    <a:lnR w="0">
                      <a:noFill/>
                    </a:lnR>
                    <a:lnT w="0">
                      <a:noFill/>
                    </a:lnT>
                    <a:lnB w="0">
                      <a:noFill/>
                    </a:lnB>
                  </a:tcPr>
                </a:tc>
                <a:tc>
                  <a:txBody>
                    <a:bodyPr/>
                    <a:lstStyle/>
                    <a:p>
                      <a:pPr lvl="0">
                        <a:buNone/>
                      </a:pPr>
                      <a:endParaRPr lang="en-US"/>
                    </a:p>
                  </a:txBody>
                  <a:tcPr>
                    <a:lnL w="0" cap="flat" cmpd="sng" algn="ctr">
                      <a:noFill/>
                      <a:prstDash val="solid"/>
                      <a:round/>
                      <a:headEnd type="none" w="med" len="med"/>
                      <a:tailEnd type="none" w="med" len="med"/>
                    </a:lnL>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tc>
                  <a:txBody>
                    <a:bodyPr/>
                    <a:lstStyle/>
                    <a:p>
                      <a:pPr lvl="0">
                        <a:buNone/>
                      </a:pPr>
                      <a:endParaRPr lang="en-US"/>
                    </a:p>
                  </a:txBody>
                  <a:tcPr>
                    <a:lnR w="12700">
                      <a:solidFill>
                        <a:schemeClr val="bg1">
                          <a:lumMod val="50000"/>
                        </a:schemeClr>
                      </a:solidFill>
                    </a:lnR>
                  </a:tcPr>
                </a:tc>
                <a:tc>
                  <a:txBody>
                    <a:bodyPr/>
                    <a:lstStyle/>
                    <a:p>
                      <a:pPr lvl="0">
                        <a:buNone/>
                      </a:pPr>
                      <a:endParaRPr lang="en-US"/>
                    </a:p>
                  </a:txBody>
                  <a:tcPr>
                    <a:lnL w="12700">
                      <a:solidFill>
                        <a:schemeClr val="bg1">
                          <a:lumMod val="50000"/>
                        </a:schemeClr>
                      </a:solidFill>
                    </a:lnL>
                  </a:tcPr>
                </a:tc>
                <a:extLst>
                  <a:ext uri="{0D108BD9-81ED-4DB2-BD59-A6C34878D82A}">
                    <a16:rowId xmlns:a16="http://schemas.microsoft.com/office/drawing/2014/main" val="1129777607"/>
                  </a:ext>
                </a:extLst>
              </a:tr>
            </a:tbl>
          </a:graphicData>
        </a:graphic>
      </p:graphicFrame>
      <p:sp>
        <p:nvSpPr>
          <p:cNvPr id="1176" name="Rectangle 1175">
            <a:extLst>
              <a:ext uri="{FF2B5EF4-FFF2-40B4-BE49-F238E27FC236}">
                <a16:creationId xmlns:a16="http://schemas.microsoft.com/office/drawing/2014/main" id="{9EEA0570-855D-B729-811D-E8615DCC8CD6}"/>
              </a:ext>
            </a:extLst>
          </p:cNvPr>
          <p:cNvSpPr/>
          <p:nvPr/>
        </p:nvSpPr>
        <p:spPr bwMode="auto">
          <a:xfrm>
            <a:off x="1893570" y="2466079"/>
            <a:ext cx="9257876" cy="33494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182880" bIns="0" numCol="1" spcCol="0" rtlCol="0" fromWordArt="0" anchor="ctr" anchorCtr="0" forceAA="0" compatLnSpc="1">
            <a:prstTxWarp prst="textNoShape">
              <a:avLst/>
            </a:prstTxWarp>
            <a:noAutofit/>
          </a:bodyPr>
          <a:lstStyle/>
          <a:p>
            <a:pPr defTabSz="932472">
              <a:spcBef>
                <a:spcPct val="0"/>
              </a:spcBef>
              <a:spcAft>
                <a:spcPct val="0"/>
              </a:spcAft>
            </a:pPr>
            <a:r>
              <a:rPr lang="en-US" sz="1800">
                <a:solidFill>
                  <a:srgbClr val="FFFFFF"/>
                </a:solidFill>
                <a:cs typeface="Segoe UI"/>
              </a:rPr>
              <a:t>.NET 8</a:t>
            </a:r>
            <a:endParaRPr lang="en-US" sz="1800"/>
          </a:p>
        </p:txBody>
      </p:sp>
      <p:sp>
        <p:nvSpPr>
          <p:cNvPr id="1178" name="Rectangle 1177">
            <a:extLst>
              <a:ext uri="{FF2B5EF4-FFF2-40B4-BE49-F238E27FC236}">
                <a16:creationId xmlns:a16="http://schemas.microsoft.com/office/drawing/2014/main" id="{687850A1-CC89-5DF6-8E01-7DFECA9AAF83}"/>
              </a:ext>
            </a:extLst>
          </p:cNvPr>
          <p:cNvSpPr/>
          <p:nvPr/>
        </p:nvSpPr>
        <p:spPr bwMode="auto">
          <a:xfrm>
            <a:off x="5632027" y="3799579"/>
            <a:ext cx="5519420" cy="345524"/>
          </a:xfrm>
          <a:prstGeom prst="rect">
            <a:avLst/>
          </a:prstGeom>
          <a:solidFill>
            <a:srgbClr val="CF67BA"/>
          </a:solidFill>
          <a:ln>
            <a:noFill/>
            <a:headEnd type="none" w="med" len="med"/>
            <a:tailEnd type="none" w="med" len="med"/>
          </a:ln>
          <a:effectLst>
            <a:outerShdw blurRad="63500" dist="38100" dir="270000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18288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rgbClr val="FFFFFF"/>
                </a:solidFill>
                <a:ea typeface="Segoe UI" pitchFamily="34" charset="0"/>
                <a:cs typeface="Segoe UI"/>
              </a:rPr>
              <a:t>.NET 9</a:t>
            </a:r>
            <a:endParaRPr lang="en-US" sz="18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475CDDEC-9050-4214-9941-B182F98F244C}"/>
              </a:ext>
            </a:extLst>
          </p:cNvPr>
          <p:cNvSpPr/>
          <p:nvPr/>
        </p:nvSpPr>
        <p:spPr bwMode="auto">
          <a:xfrm>
            <a:off x="2189901" y="2910579"/>
            <a:ext cx="8961544" cy="334264"/>
          </a:xfrm>
          <a:prstGeom prst="rect">
            <a:avLst/>
          </a:prstGeom>
          <a:solidFill>
            <a:srgbClr val="283A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 rIns="18288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rgbClr val="FFFFFF"/>
                </a:solidFill>
                <a:ea typeface="Segoe UI" pitchFamily="34" charset="0"/>
                <a:cs typeface="Segoe UI"/>
              </a:rPr>
              <a:t>Umbraco 13</a:t>
            </a:r>
            <a:r>
              <a:rPr lang="en-US" sz="1400">
                <a:solidFill>
                  <a:srgbClr val="FFFFFF"/>
                </a:solidFill>
                <a:ea typeface="Segoe UI" pitchFamily="34" charset="0"/>
                <a:cs typeface="Segoe UI"/>
              </a:rPr>
              <a:t>  .NET 8</a:t>
            </a:r>
            <a:endParaRPr lang="en-US" sz="14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23B14DEA-30D5-99B3-EDC1-FC905BF7CBF2}"/>
              </a:ext>
            </a:extLst>
          </p:cNvPr>
          <p:cNvSpPr/>
          <p:nvPr/>
        </p:nvSpPr>
        <p:spPr bwMode="auto">
          <a:xfrm>
            <a:off x="3766818" y="3355079"/>
            <a:ext cx="3754545" cy="333925"/>
          </a:xfrm>
          <a:prstGeom prst="rect">
            <a:avLst/>
          </a:prstGeom>
          <a:solidFill>
            <a:srgbClr val="6674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 rIns="18288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rgbClr val="FFFFFF"/>
                </a:solidFill>
                <a:ea typeface="Segoe UI" pitchFamily="34" charset="0"/>
                <a:cs typeface="Segoe UI"/>
              </a:rPr>
              <a:t>Umbraco 14</a:t>
            </a:r>
            <a:endParaRPr lang="en-US" sz="1400">
              <a:solidFill>
                <a:srgbClr val="FFFFFF"/>
              </a:solidFill>
              <a:ea typeface="Segoe UI" pitchFamily="34" charset="0"/>
              <a:cs typeface="Segoe Sans Text"/>
            </a:endParaRPr>
          </a:p>
        </p:txBody>
      </p:sp>
      <p:sp>
        <p:nvSpPr>
          <p:cNvPr id="9" name="Rectangle 8">
            <a:extLst>
              <a:ext uri="{FF2B5EF4-FFF2-40B4-BE49-F238E27FC236}">
                <a16:creationId xmlns:a16="http://schemas.microsoft.com/office/drawing/2014/main" id="{EEF2E458-3C79-5AFA-2C5E-E8A3F1B6BB3D}"/>
              </a:ext>
            </a:extLst>
          </p:cNvPr>
          <p:cNvSpPr/>
          <p:nvPr/>
        </p:nvSpPr>
        <p:spPr bwMode="auto">
          <a:xfrm>
            <a:off x="9386568" y="5133078"/>
            <a:ext cx="1764878" cy="33494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182880" bIns="0" numCol="1" spcCol="0" rtlCol="0" fromWordArt="0" anchor="ctr" anchorCtr="0" forceAA="0" compatLnSpc="1">
            <a:prstTxWarp prst="textNoShape">
              <a:avLst/>
            </a:prstTxWarp>
            <a:noAutofit/>
          </a:bodyPr>
          <a:lstStyle/>
          <a:p>
            <a:pPr defTabSz="932472">
              <a:spcBef>
                <a:spcPct val="0"/>
              </a:spcBef>
              <a:spcAft>
                <a:spcPct val="0"/>
              </a:spcAft>
            </a:pPr>
            <a:r>
              <a:rPr lang="en-US" sz="1800">
                <a:solidFill>
                  <a:srgbClr val="FFFFFF"/>
                </a:solidFill>
                <a:cs typeface="Segoe UI"/>
              </a:rPr>
              <a:t>.NET 10</a:t>
            </a:r>
            <a:endParaRPr lang="en-US" sz="1800"/>
          </a:p>
        </p:txBody>
      </p:sp>
      <p:sp>
        <p:nvSpPr>
          <p:cNvPr id="10" name="Rectangle 9">
            <a:extLst>
              <a:ext uri="{FF2B5EF4-FFF2-40B4-BE49-F238E27FC236}">
                <a16:creationId xmlns:a16="http://schemas.microsoft.com/office/drawing/2014/main" id="{1D30265D-66C4-88E2-3DB8-8FB57DE896B8}"/>
              </a:ext>
            </a:extLst>
          </p:cNvPr>
          <p:cNvSpPr/>
          <p:nvPr/>
        </p:nvSpPr>
        <p:spPr bwMode="auto">
          <a:xfrm>
            <a:off x="5629484" y="4244078"/>
            <a:ext cx="3754545" cy="333925"/>
          </a:xfrm>
          <a:prstGeom prst="rect">
            <a:avLst/>
          </a:prstGeom>
          <a:solidFill>
            <a:srgbClr val="6674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 rIns="18288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rgbClr val="FFFFFF"/>
                </a:solidFill>
                <a:ea typeface="Segoe UI" pitchFamily="34" charset="0"/>
                <a:cs typeface="Segoe UI"/>
              </a:rPr>
              <a:t>Umbraco 15  </a:t>
            </a:r>
            <a:r>
              <a:rPr lang="en-US" sz="1400" dirty="0">
                <a:solidFill>
                  <a:srgbClr val="FFFFFF"/>
                </a:solidFill>
                <a:ea typeface="Segoe UI" pitchFamily="34" charset="0"/>
                <a:cs typeface="Segoe Sans Text"/>
              </a:rPr>
              <a:t>.NET 9</a:t>
            </a:r>
            <a:endParaRPr lang="en-US" sz="1800" dirty="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F1E040C-CD25-52F9-BE57-0AF3EC12457E}"/>
              </a:ext>
            </a:extLst>
          </p:cNvPr>
          <p:cNvSpPr/>
          <p:nvPr/>
        </p:nvSpPr>
        <p:spPr bwMode="auto">
          <a:xfrm>
            <a:off x="7513316" y="4688578"/>
            <a:ext cx="3638129" cy="333924"/>
          </a:xfrm>
          <a:prstGeom prst="rect">
            <a:avLst/>
          </a:prstGeom>
          <a:solidFill>
            <a:srgbClr val="6674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 rIns="18288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rgbClr val="FFFFFF"/>
                </a:solidFill>
                <a:ea typeface="Segoe UI" pitchFamily="34" charset="0"/>
                <a:cs typeface="Segoe UI"/>
              </a:rPr>
              <a:t>Umbraco 16</a:t>
            </a:r>
            <a:endParaRPr lang="en-US" sz="1400">
              <a:solidFill>
                <a:srgbClr val="FFFFFF"/>
              </a:solidFill>
              <a:ea typeface="Segoe UI" pitchFamily="34" charset="0"/>
              <a:cs typeface="Segoe Sans Text"/>
            </a:endParaRPr>
          </a:p>
        </p:txBody>
      </p:sp>
      <p:sp>
        <p:nvSpPr>
          <p:cNvPr id="12" name="Rectangle 11">
            <a:extLst>
              <a:ext uri="{FF2B5EF4-FFF2-40B4-BE49-F238E27FC236}">
                <a16:creationId xmlns:a16="http://schemas.microsoft.com/office/drawing/2014/main" id="{D138A779-20E3-CFC0-8B0D-C3E861B7A112}"/>
              </a:ext>
            </a:extLst>
          </p:cNvPr>
          <p:cNvSpPr/>
          <p:nvPr/>
        </p:nvSpPr>
        <p:spPr bwMode="auto">
          <a:xfrm>
            <a:off x="9513566" y="5577578"/>
            <a:ext cx="1637878" cy="334263"/>
          </a:xfrm>
          <a:prstGeom prst="rect">
            <a:avLst/>
          </a:prstGeom>
          <a:solidFill>
            <a:srgbClr val="283A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 rIns="18288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rgbClr val="FFFFFF"/>
                </a:solidFill>
                <a:ea typeface="Segoe UI" pitchFamily="34" charset="0"/>
                <a:cs typeface="Segoe UI"/>
              </a:rPr>
              <a:t>U 17  </a:t>
            </a:r>
            <a:r>
              <a:rPr lang="en-US" sz="1400">
                <a:solidFill>
                  <a:srgbClr val="FFFFFF"/>
                </a:solidFill>
                <a:ea typeface="Segoe UI" pitchFamily="34" charset="0"/>
                <a:cs typeface="Segoe Sans Text"/>
              </a:rPr>
              <a:t>.NET 10</a:t>
            </a:r>
            <a:endParaRPr lang="en-US" sz="18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2FE59EB-8451-0078-3D80-381F4DB2ACA3}"/>
              </a:ext>
            </a:extLst>
          </p:cNvPr>
          <p:cNvSpPr/>
          <p:nvPr/>
        </p:nvSpPr>
        <p:spPr bwMode="auto">
          <a:xfrm>
            <a:off x="268815" y="5034278"/>
            <a:ext cx="860214" cy="282364"/>
          </a:xfrm>
          <a:prstGeom prst="rect">
            <a:avLst/>
          </a:prstGeom>
          <a:solidFill>
            <a:srgbClr val="283A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 rIns="18288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a:rPr>
              <a:t>LTS</a:t>
            </a:r>
            <a:endParaRPr lang="en-US" sz="16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56A94BD-955C-FE7D-E2BE-29626318A049}"/>
              </a:ext>
            </a:extLst>
          </p:cNvPr>
          <p:cNvSpPr/>
          <p:nvPr/>
        </p:nvSpPr>
        <p:spPr bwMode="auto">
          <a:xfrm>
            <a:off x="268814" y="5478777"/>
            <a:ext cx="860214" cy="282364"/>
          </a:xfrm>
          <a:prstGeom prst="rect">
            <a:avLst/>
          </a:prstGeom>
          <a:solidFill>
            <a:srgbClr val="6674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 rIns="18288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a:rPr>
              <a:t>STS</a:t>
            </a:r>
            <a:endParaRPr lang="en-US" sz="16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2F0CAAF2-A4FD-D5BE-A6F3-4BD7A924FB8F}"/>
              </a:ext>
            </a:extLst>
          </p:cNvPr>
          <p:cNvSpPr/>
          <p:nvPr/>
        </p:nvSpPr>
        <p:spPr bwMode="auto">
          <a:xfrm>
            <a:off x="280360" y="3570892"/>
            <a:ext cx="860214" cy="2823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 rIns="18288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a:rPr>
              <a:t>LTS</a:t>
            </a:r>
            <a:endParaRPr lang="en-US" sz="16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C194CFA2-780C-CAC8-AB33-0C5DD02DEA23}"/>
              </a:ext>
            </a:extLst>
          </p:cNvPr>
          <p:cNvSpPr/>
          <p:nvPr/>
        </p:nvSpPr>
        <p:spPr bwMode="auto">
          <a:xfrm>
            <a:off x="280359" y="4015391"/>
            <a:ext cx="860214" cy="282364"/>
          </a:xfrm>
          <a:prstGeom prst="rect">
            <a:avLst/>
          </a:prstGeom>
          <a:solidFill>
            <a:srgbClr val="CF6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 rIns="18288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a:rPr>
              <a:t>STS</a:t>
            </a:r>
            <a:endParaRPr lang="en-US" sz="1600" err="1">
              <a:solidFill>
                <a:srgbClr val="FFFFFF"/>
              </a:solidFill>
              <a:ea typeface="Segoe UI" pitchFamily="34" charset="0"/>
              <a:cs typeface="Segoe UI" pitchFamily="34" charset="0"/>
            </a:endParaRPr>
          </a:p>
        </p:txBody>
      </p:sp>
      <p:sp>
        <p:nvSpPr>
          <p:cNvPr id="18" name="Text Placeholder 3">
            <a:extLst>
              <a:ext uri="{FF2B5EF4-FFF2-40B4-BE49-F238E27FC236}">
                <a16:creationId xmlns:a16="http://schemas.microsoft.com/office/drawing/2014/main" id="{8E645325-0032-35B4-90C9-26DF638F359E}"/>
              </a:ext>
            </a:extLst>
          </p:cNvPr>
          <p:cNvSpPr>
            <a:spLocks noGrp="1"/>
          </p:cNvSpPr>
          <p:nvPr>
            <p:ph type="body" sz="quarter" idx="10"/>
          </p:nvPr>
        </p:nvSpPr>
        <p:spPr>
          <a:xfrm>
            <a:off x="2446273" y="1220473"/>
            <a:ext cx="7297503" cy="184666"/>
          </a:xfrm>
        </p:spPr>
        <p:txBody>
          <a:bodyPr/>
          <a:lstStyle/>
          <a:p>
            <a:r>
              <a:rPr lang="en-US">
                <a:latin typeface="Open Sans"/>
                <a:ea typeface="Open Sans"/>
                <a:cs typeface="Open Sans"/>
              </a:rPr>
              <a:t>.NET &amp; Umbraco</a:t>
            </a:r>
            <a:endParaRPr lang="en-US"/>
          </a:p>
        </p:txBody>
      </p:sp>
    </p:spTree>
    <p:extLst>
      <p:ext uri="{BB962C8B-B14F-4D97-AF65-F5344CB8AC3E}">
        <p14:creationId xmlns:p14="http://schemas.microsoft.com/office/powerpoint/2010/main" val="3507220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4DAB-CE3B-A2BF-1744-FF359AC0CB3D}"/>
              </a:ext>
            </a:extLst>
          </p:cNvPr>
          <p:cNvSpPr>
            <a:spLocks noGrp="1"/>
          </p:cNvSpPr>
          <p:nvPr>
            <p:ph type="title"/>
          </p:nvPr>
        </p:nvSpPr>
        <p:spPr/>
        <p:txBody>
          <a:bodyPr/>
          <a:lstStyle/>
          <a:p>
            <a:r>
              <a:rPr lang="en-US">
                <a:gradFill flip="none">
                  <a:gsLst>
                    <a:gs pos="1000">
                      <a:srgbClr val="D502AA"/>
                    </a:gs>
                    <a:gs pos="20000">
                      <a:srgbClr val="E566CC"/>
                    </a:gs>
                    <a:gs pos="56000">
                      <a:srgbClr val="E76BC7"/>
                    </a:gs>
                    <a:gs pos="100000">
                      <a:srgbClr val="FA94A1"/>
                    </a:gs>
                  </a:gsLst>
                  <a:lin ang="10800000" scaled="1"/>
                  <a:tileRect/>
                </a:gradFill>
                <a:latin typeface="Open Sans"/>
                <a:ea typeface="Open Sans"/>
                <a:cs typeface="Open Sans"/>
              </a:rPr>
              <a:t>Pros </a:t>
            </a:r>
            <a:endParaRPr lang="en-US"/>
          </a:p>
        </p:txBody>
      </p:sp>
      <p:sp>
        <p:nvSpPr>
          <p:cNvPr id="3" name="Text Placeholder 2">
            <a:extLst>
              <a:ext uri="{FF2B5EF4-FFF2-40B4-BE49-F238E27FC236}">
                <a16:creationId xmlns:a16="http://schemas.microsoft.com/office/drawing/2014/main" id="{EFD4F2CA-B7C2-2B18-0C09-9C8A6B93CC91}"/>
              </a:ext>
            </a:extLst>
          </p:cNvPr>
          <p:cNvSpPr>
            <a:spLocks noGrp="1"/>
          </p:cNvSpPr>
          <p:nvPr>
            <p:ph type="body" sz="quarter" idx="10"/>
          </p:nvPr>
        </p:nvSpPr>
        <p:spPr/>
        <p:txBody>
          <a:bodyPr/>
          <a:lstStyle/>
          <a:p>
            <a:r>
              <a:rPr lang="en-US">
                <a:latin typeface="Open Sans"/>
                <a:ea typeface="Open Sans"/>
                <a:cs typeface="Open Sans"/>
              </a:rPr>
              <a:t>Of being a trailblazer</a:t>
            </a:r>
            <a:endParaRPr lang="en-US"/>
          </a:p>
        </p:txBody>
      </p:sp>
    </p:spTree>
    <p:extLst>
      <p:ext uri="{BB962C8B-B14F-4D97-AF65-F5344CB8AC3E}">
        <p14:creationId xmlns:p14="http://schemas.microsoft.com/office/powerpoint/2010/main" val="32841161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D381-ED7E-03E3-4B04-AFEB9D94962B}"/>
              </a:ext>
            </a:extLst>
          </p:cNvPr>
          <p:cNvSpPr>
            <a:spLocks noGrp="1"/>
          </p:cNvSpPr>
          <p:nvPr>
            <p:ph type="title"/>
          </p:nvPr>
        </p:nvSpPr>
        <p:spPr>
          <a:xfrm>
            <a:off x="588262" y="1724627"/>
            <a:ext cx="11050081" cy="615553"/>
          </a:xfrm>
        </p:spPr>
        <p:txBody>
          <a:bodyPr/>
          <a:lstStyle/>
          <a:p>
            <a:r>
              <a:rPr lang="en-US">
                <a:latin typeface="Open Sans"/>
                <a:ea typeface="Open Sans"/>
                <a:cs typeface="Open Sans"/>
              </a:rPr>
              <a:t>.NET 9 gives us access to cool features *</a:t>
            </a:r>
            <a:endParaRPr lang="en-US"/>
          </a:p>
        </p:txBody>
      </p:sp>
      <p:sp>
        <p:nvSpPr>
          <p:cNvPr id="3" name="Text Placeholder 2">
            <a:extLst>
              <a:ext uri="{FF2B5EF4-FFF2-40B4-BE49-F238E27FC236}">
                <a16:creationId xmlns:a16="http://schemas.microsoft.com/office/drawing/2014/main" id="{86C0494D-6AAF-C016-E1EA-D3719E8A5336}"/>
              </a:ext>
            </a:extLst>
          </p:cNvPr>
          <p:cNvSpPr>
            <a:spLocks noGrp="1"/>
          </p:cNvSpPr>
          <p:nvPr>
            <p:ph type="body" sz="quarter" idx="16"/>
          </p:nvPr>
        </p:nvSpPr>
        <p:spPr>
          <a:xfrm>
            <a:off x="1688750" y="4106047"/>
            <a:ext cx="2313432" cy="276999"/>
          </a:xfrm>
        </p:spPr>
        <p:txBody>
          <a:bodyPr/>
          <a:lstStyle/>
          <a:p>
            <a:r>
              <a:rPr lang="en-US">
                <a:latin typeface="Open Sans"/>
                <a:ea typeface="Open Sans"/>
                <a:cs typeface="Open Sans"/>
              </a:rPr>
              <a:t>Hybrid caching</a:t>
            </a:r>
            <a:endParaRPr lang="en-US"/>
          </a:p>
        </p:txBody>
      </p:sp>
      <p:sp>
        <p:nvSpPr>
          <p:cNvPr id="4" name="Text Placeholder 3">
            <a:extLst>
              <a:ext uri="{FF2B5EF4-FFF2-40B4-BE49-F238E27FC236}">
                <a16:creationId xmlns:a16="http://schemas.microsoft.com/office/drawing/2014/main" id="{6505B927-B0FB-37D7-DA8F-29F71B316B3F}"/>
              </a:ext>
            </a:extLst>
          </p:cNvPr>
          <p:cNvSpPr>
            <a:spLocks noGrp="1"/>
          </p:cNvSpPr>
          <p:nvPr>
            <p:ph type="body" sz="quarter" idx="17"/>
          </p:nvPr>
        </p:nvSpPr>
        <p:spPr>
          <a:xfrm>
            <a:off x="4939284" y="4106047"/>
            <a:ext cx="2313432" cy="276999"/>
          </a:xfrm>
        </p:spPr>
        <p:txBody>
          <a:bodyPr/>
          <a:lstStyle/>
          <a:p>
            <a:r>
              <a:rPr lang="en-US" dirty="0" err="1">
                <a:latin typeface="Open Sans"/>
                <a:ea typeface="Open Sans"/>
                <a:cs typeface="Open Sans"/>
              </a:rPr>
              <a:t>MapStaticAssets</a:t>
            </a:r>
            <a:endParaRPr lang="en-US" dirty="0"/>
          </a:p>
        </p:txBody>
      </p:sp>
      <p:sp>
        <p:nvSpPr>
          <p:cNvPr id="5" name="Text Placeholder 4">
            <a:extLst>
              <a:ext uri="{FF2B5EF4-FFF2-40B4-BE49-F238E27FC236}">
                <a16:creationId xmlns:a16="http://schemas.microsoft.com/office/drawing/2014/main" id="{177318DF-2BBA-0947-B01E-4B65C01B36D3}"/>
              </a:ext>
            </a:extLst>
          </p:cNvPr>
          <p:cNvSpPr>
            <a:spLocks noGrp="1"/>
          </p:cNvSpPr>
          <p:nvPr>
            <p:ph type="body" sz="quarter" idx="18"/>
          </p:nvPr>
        </p:nvSpPr>
        <p:spPr>
          <a:xfrm>
            <a:off x="8189820" y="4106047"/>
            <a:ext cx="2313432" cy="276999"/>
          </a:xfrm>
        </p:spPr>
        <p:txBody>
          <a:bodyPr/>
          <a:lstStyle/>
          <a:p>
            <a:r>
              <a:rPr lang="en-US" dirty="0">
                <a:latin typeface="Open Sans"/>
                <a:ea typeface="Open Sans"/>
                <a:cs typeface="Open Sans"/>
              </a:rPr>
              <a:t>C#13</a:t>
            </a:r>
            <a:endParaRPr lang="en-US" dirty="0"/>
          </a:p>
        </p:txBody>
      </p:sp>
      <p:sp>
        <p:nvSpPr>
          <p:cNvPr id="6" name="Text Placeholder 5">
            <a:extLst>
              <a:ext uri="{FF2B5EF4-FFF2-40B4-BE49-F238E27FC236}">
                <a16:creationId xmlns:a16="http://schemas.microsoft.com/office/drawing/2014/main" id="{395769B3-F0C9-6DDB-70BA-A3CAA3003A53}"/>
              </a:ext>
            </a:extLst>
          </p:cNvPr>
          <p:cNvSpPr>
            <a:spLocks noGrp="1"/>
          </p:cNvSpPr>
          <p:nvPr>
            <p:ph type="body" sz="quarter" idx="20"/>
          </p:nvPr>
        </p:nvSpPr>
        <p:spPr/>
        <p:txBody>
          <a:bodyPr/>
          <a:lstStyle/>
          <a:p>
            <a:r>
              <a:rPr lang="en-US"/>
              <a:t>02</a:t>
            </a:r>
          </a:p>
        </p:txBody>
      </p:sp>
      <p:sp>
        <p:nvSpPr>
          <p:cNvPr id="7" name="Text Placeholder 6">
            <a:extLst>
              <a:ext uri="{FF2B5EF4-FFF2-40B4-BE49-F238E27FC236}">
                <a16:creationId xmlns:a16="http://schemas.microsoft.com/office/drawing/2014/main" id="{BB1E2A87-1DF8-3CFE-1F43-E602AB46DF91}"/>
              </a:ext>
            </a:extLst>
          </p:cNvPr>
          <p:cNvSpPr>
            <a:spLocks noGrp="1"/>
          </p:cNvSpPr>
          <p:nvPr>
            <p:ph type="body" sz="quarter" idx="21"/>
          </p:nvPr>
        </p:nvSpPr>
        <p:spPr/>
        <p:txBody>
          <a:bodyPr/>
          <a:lstStyle/>
          <a:p>
            <a:r>
              <a:rPr lang="en-US"/>
              <a:t>01</a:t>
            </a:r>
          </a:p>
        </p:txBody>
      </p:sp>
      <p:sp>
        <p:nvSpPr>
          <p:cNvPr id="8" name="Text Placeholder 7">
            <a:extLst>
              <a:ext uri="{FF2B5EF4-FFF2-40B4-BE49-F238E27FC236}">
                <a16:creationId xmlns:a16="http://schemas.microsoft.com/office/drawing/2014/main" id="{47CF20EE-2ADC-1453-A5DC-F0D05FA75CFD}"/>
              </a:ext>
            </a:extLst>
          </p:cNvPr>
          <p:cNvSpPr>
            <a:spLocks noGrp="1"/>
          </p:cNvSpPr>
          <p:nvPr>
            <p:ph type="body" sz="quarter" idx="22"/>
          </p:nvPr>
        </p:nvSpPr>
        <p:spPr/>
        <p:txBody>
          <a:bodyPr/>
          <a:lstStyle/>
          <a:p>
            <a:r>
              <a:rPr lang="en-US"/>
              <a:t>03</a:t>
            </a:r>
          </a:p>
        </p:txBody>
      </p:sp>
      <p:sp>
        <p:nvSpPr>
          <p:cNvPr id="10" name="Title 1">
            <a:extLst>
              <a:ext uri="{FF2B5EF4-FFF2-40B4-BE49-F238E27FC236}">
                <a16:creationId xmlns:a16="http://schemas.microsoft.com/office/drawing/2014/main" id="{2F40DC22-0522-29B3-77DB-7EBB736E2ED1}"/>
              </a:ext>
            </a:extLst>
          </p:cNvPr>
          <p:cNvSpPr txBox="1">
            <a:spLocks/>
          </p:cNvSpPr>
          <p:nvPr/>
        </p:nvSpPr>
        <p:spPr>
          <a:xfrm>
            <a:off x="448267" y="5589562"/>
            <a:ext cx="11050081"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4000" b="1" kern="1200" cap="none" spc="0" baseline="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2800">
                <a:latin typeface="Open Sans"/>
                <a:ea typeface="Open Sans"/>
                <a:cs typeface="Open Sans"/>
              </a:rPr>
              <a:t>* and the other 5 million .NET </a:t>
            </a:r>
            <a:r>
              <a:rPr lang="en-US" sz="2800" err="1">
                <a:latin typeface="Open Sans"/>
                <a:ea typeface="Open Sans"/>
                <a:cs typeface="Open Sans"/>
              </a:rPr>
              <a:t>devs</a:t>
            </a:r>
            <a:endParaRPr lang="en-US" sz="2800" err="1"/>
          </a:p>
        </p:txBody>
      </p:sp>
    </p:spTree>
    <p:extLst>
      <p:ext uri="{BB962C8B-B14F-4D97-AF65-F5344CB8AC3E}">
        <p14:creationId xmlns:p14="http://schemas.microsoft.com/office/powerpoint/2010/main" val="29000759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86E7C-B4F7-E2C3-D57C-2CDA1953774C}"/>
              </a:ext>
            </a:extLst>
          </p:cNvPr>
          <p:cNvSpPr>
            <a:spLocks noGrp="1"/>
          </p:cNvSpPr>
          <p:nvPr>
            <p:ph type="title"/>
          </p:nvPr>
        </p:nvSpPr>
        <p:spPr>
          <a:xfrm>
            <a:off x="588263" y="3121222"/>
            <a:ext cx="3357658" cy="615553"/>
          </a:xfrm>
        </p:spPr>
        <p:txBody>
          <a:bodyPr/>
          <a:lstStyle/>
          <a:p>
            <a:r>
              <a:rPr lang="en-US" err="1">
                <a:latin typeface="Open Sans"/>
                <a:ea typeface="Open Sans"/>
                <a:cs typeface="Open Sans"/>
              </a:rPr>
              <a:t>HybridCache</a:t>
            </a:r>
            <a:endParaRPr lang="en-US" err="1"/>
          </a:p>
        </p:txBody>
      </p:sp>
      <p:sp>
        <p:nvSpPr>
          <p:cNvPr id="3" name="Text Placeholder 2">
            <a:extLst>
              <a:ext uri="{FF2B5EF4-FFF2-40B4-BE49-F238E27FC236}">
                <a16:creationId xmlns:a16="http://schemas.microsoft.com/office/drawing/2014/main" id="{4C29CD64-F43B-A780-2254-33BE2C28FF92}"/>
              </a:ext>
            </a:extLst>
          </p:cNvPr>
          <p:cNvSpPr>
            <a:spLocks noGrp="1"/>
          </p:cNvSpPr>
          <p:nvPr>
            <p:ph type="body" sz="quarter" idx="11"/>
          </p:nvPr>
        </p:nvSpPr>
        <p:spPr>
          <a:xfrm>
            <a:off x="4941889" y="1947807"/>
            <a:ext cx="5101012" cy="4015686"/>
          </a:xfrm>
        </p:spPr>
        <p:txBody>
          <a:bodyPr/>
          <a:lstStyle/>
          <a:p>
            <a:r>
              <a:rPr lang="en-US" sz="1800" b="1">
                <a:solidFill>
                  <a:srgbClr val="E566CC"/>
                </a:solidFill>
                <a:latin typeface="Open Sans"/>
                <a:ea typeface="Open Sans"/>
                <a:cs typeface="Open Sans"/>
              </a:rPr>
              <a:t>Why we need it</a:t>
            </a:r>
            <a:endParaRPr lang="en-US" sz="1600">
              <a:solidFill>
                <a:srgbClr val="000000"/>
              </a:solidFill>
              <a:latin typeface="Open Sans"/>
              <a:ea typeface="Open Sans"/>
              <a:cs typeface="Open Sans"/>
            </a:endParaRPr>
          </a:p>
          <a:p>
            <a:r>
              <a:rPr lang="en-US" sz="1600">
                <a:solidFill>
                  <a:srgbClr val="FFFFFF"/>
                </a:solidFill>
                <a:latin typeface="Open Sans"/>
                <a:ea typeface="Open Sans"/>
                <a:cs typeface="Open Sans"/>
              </a:rPr>
              <a:t>The approach we take towards caching is incredibly important in any CMS, especially for scalability and performance. </a:t>
            </a:r>
            <a:endParaRPr lang="en-US" sz="1600"/>
          </a:p>
          <a:p>
            <a:r>
              <a:rPr lang="en-US" sz="1600">
                <a:solidFill>
                  <a:srgbClr val="FFFFFF"/>
                </a:solidFill>
                <a:latin typeface="Open Sans"/>
                <a:ea typeface="Open Sans"/>
                <a:cs typeface="Open Sans"/>
              </a:rPr>
              <a:t>Umbraco found its way across the years but as we grow, and our clients grow, our developer ecosystem demanded better solutions for distributed caching.  </a:t>
            </a:r>
            <a:endParaRPr lang="en-US" sz="1600"/>
          </a:p>
          <a:p>
            <a:endParaRPr lang="en-US" sz="1600">
              <a:solidFill>
                <a:srgbClr val="FFFFFF"/>
              </a:solidFill>
              <a:latin typeface="Open Sans"/>
              <a:cs typeface="Open Sans"/>
            </a:endParaRPr>
          </a:p>
          <a:p>
            <a:pPr lvl="0"/>
            <a:endParaRPr lang="en-US" sz="1800" b="1">
              <a:solidFill>
                <a:srgbClr val="E566CC"/>
              </a:solidFill>
            </a:endParaRPr>
          </a:p>
          <a:p>
            <a:endParaRPr lang="en-US"/>
          </a:p>
        </p:txBody>
      </p:sp>
    </p:spTree>
    <p:extLst>
      <p:ext uri="{BB962C8B-B14F-4D97-AF65-F5344CB8AC3E}">
        <p14:creationId xmlns:p14="http://schemas.microsoft.com/office/powerpoint/2010/main" val="32935700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A00C717-9C0D-CE7E-9D0A-FB9B4B225980}"/>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109" r="109"/>
          <a:stretch/>
        </p:blipFill>
        <p:spPr/>
      </p:pic>
    </p:spTree>
    <p:extLst>
      <p:ext uri="{BB962C8B-B14F-4D97-AF65-F5344CB8AC3E}">
        <p14:creationId xmlns:p14="http://schemas.microsoft.com/office/powerpoint/2010/main" val="14426250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47DA-00AC-EC41-9E64-55B7E1E861A9}"/>
              </a:ext>
            </a:extLst>
          </p:cNvPr>
          <p:cNvSpPr>
            <a:spLocks noGrp="1"/>
          </p:cNvSpPr>
          <p:nvPr>
            <p:ph type="title"/>
          </p:nvPr>
        </p:nvSpPr>
        <p:spPr>
          <a:xfrm>
            <a:off x="4290154" y="2056480"/>
            <a:ext cx="4622646" cy="1231106"/>
          </a:xfrm>
        </p:spPr>
        <p:txBody>
          <a:bodyPr/>
          <a:lstStyle/>
          <a:p>
            <a:r>
              <a:rPr lang="en-US">
                <a:latin typeface="Open Sans"/>
                <a:ea typeface="Open Sans"/>
                <a:cs typeface="Open Sans"/>
              </a:rPr>
              <a:t>A brilliant bit of timing</a:t>
            </a:r>
            <a:endParaRPr lang="en-US"/>
          </a:p>
        </p:txBody>
      </p:sp>
      <p:sp>
        <p:nvSpPr>
          <p:cNvPr id="3" name="Text Placeholder 2">
            <a:extLst>
              <a:ext uri="{FF2B5EF4-FFF2-40B4-BE49-F238E27FC236}">
                <a16:creationId xmlns:a16="http://schemas.microsoft.com/office/drawing/2014/main" id="{F677BF1B-1D77-DD5C-876F-6ACFB850B74B}"/>
              </a:ext>
            </a:extLst>
          </p:cNvPr>
          <p:cNvSpPr>
            <a:spLocks noGrp="1"/>
          </p:cNvSpPr>
          <p:nvPr>
            <p:ph type="body" sz="quarter" idx="10"/>
          </p:nvPr>
        </p:nvSpPr>
        <p:spPr>
          <a:xfrm>
            <a:off x="4290153" y="3524149"/>
            <a:ext cx="4622647" cy="1384995"/>
          </a:xfrm>
        </p:spPr>
        <p:txBody>
          <a:bodyPr/>
          <a:lstStyle/>
          <a:p>
            <a:r>
              <a:rPr lang="en-US" sz="1600">
                <a:latin typeface="Open Sans"/>
                <a:ea typeface="Open Sans"/>
                <a:cs typeface="Open Sans"/>
              </a:rPr>
              <a:t>We knew that </a:t>
            </a:r>
            <a:r>
              <a:rPr lang="en-US" sz="1600" err="1">
                <a:latin typeface="Open Sans"/>
                <a:ea typeface="Open Sans"/>
                <a:cs typeface="Open Sans"/>
              </a:rPr>
              <a:t>NuCache</a:t>
            </a:r>
            <a:r>
              <a:rPr lang="en-US" sz="1600">
                <a:latin typeface="Open Sans"/>
                <a:ea typeface="Open Sans"/>
                <a:cs typeface="Open Sans"/>
              </a:rPr>
              <a:t> needed replacing, so had been planning our build own custom solution for a 'hybrid cache'.</a:t>
            </a:r>
          </a:p>
          <a:p>
            <a:r>
              <a:rPr lang="en-US" sz="1600">
                <a:latin typeface="Open Sans"/>
                <a:ea typeface="Open Sans"/>
                <a:cs typeface="Open Sans"/>
              </a:rPr>
              <a:t>That was until we learned about .NET 9's </a:t>
            </a:r>
            <a:r>
              <a:rPr lang="en-US" sz="1600" err="1">
                <a:latin typeface="Open Sans"/>
                <a:ea typeface="Open Sans"/>
                <a:cs typeface="Open Sans"/>
              </a:rPr>
              <a:t>HybridCache</a:t>
            </a:r>
            <a:r>
              <a:rPr lang="en-US" sz="1600">
                <a:latin typeface="Open Sans"/>
                <a:ea typeface="Open Sans"/>
                <a:cs typeface="Open Sans"/>
              </a:rPr>
              <a:t>...</a:t>
            </a:r>
            <a:endParaRPr lang="en-US" sz="1600"/>
          </a:p>
        </p:txBody>
      </p:sp>
    </p:spTree>
    <p:extLst>
      <p:ext uri="{BB962C8B-B14F-4D97-AF65-F5344CB8AC3E}">
        <p14:creationId xmlns:p14="http://schemas.microsoft.com/office/powerpoint/2010/main" val="11454600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5C2B4E0-E531-C569-EF31-2DD03645F78E}"/>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91" r="91"/>
          <a:stretch/>
        </p:blipFill>
        <p:spPr/>
      </p:pic>
    </p:spTree>
    <p:extLst>
      <p:ext uri="{BB962C8B-B14F-4D97-AF65-F5344CB8AC3E}">
        <p14:creationId xmlns:p14="http://schemas.microsoft.com/office/powerpoint/2010/main" val="35876925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8B6D-DD87-361B-5AEF-B19061EB07B6}"/>
              </a:ext>
            </a:extLst>
          </p:cNvPr>
          <p:cNvSpPr>
            <a:spLocks noGrp="1"/>
          </p:cNvSpPr>
          <p:nvPr>
            <p:ph type="title"/>
          </p:nvPr>
        </p:nvSpPr>
        <p:spPr/>
        <p:txBody>
          <a:bodyPr/>
          <a:lstStyle/>
          <a:p>
            <a:r>
              <a:rPr lang="en-US">
                <a:latin typeface="Open Sans"/>
                <a:ea typeface="Open Sans"/>
                <a:cs typeface="Open Sans"/>
              </a:rPr>
              <a:t>Demo:</a:t>
            </a:r>
            <a:br>
              <a:rPr lang="en-US"/>
            </a:br>
            <a:r>
              <a:rPr lang="en-US">
                <a:latin typeface="Open Sans"/>
                <a:ea typeface="Open Sans"/>
                <a:cs typeface="Open Sans"/>
              </a:rPr>
              <a:t>Our implementation</a:t>
            </a:r>
            <a:endParaRPr lang="en-US"/>
          </a:p>
        </p:txBody>
      </p:sp>
      <p:sp>
        <p:nvSpPr>
          <p:cNvPr id="3" name="Text Placeholder 2">
            <a:extLst>
              <a:ext uri="{FF2B5EF4-FFF2-40B4-BE49-F238E27FC236}">
                <a16:creationId xmlns:a16="http://schemas.microsoft.com/office/drawing/2014/main" id="{6699C634-2ED0-B897-5D1B-5E77462653D6}"/>
              </a:ext>
            </a:extLst>
          </p:cNvPr>
          <p:cNvSpPr>
            <a:spLocks noGrp="1"/>
          </p:cNvSpPr>
          <p:nvPr>
            <p:ph type="body" sz="quarter" idx="12"/>
          </p:nvPr>
        </p:nvSpPr>
        <p:spPr>
          <a:xfrm>
            <a:off x="562684" y="4115908"/>
            <a:ext cx="5452803" cy="276999"/>
          </a:xfrm>
        </p:spPr>
        <p:txBody>
          <a:bodyPr/>
          <a:lstStyle/>
          <a:p>
            <a:r>
              <a:rPr lang="en-US">
                <a:latin typeface="Open Sans"/>
                <a:ea typeface="Open Sans"/>
                <a:cs typeface="Open Sans"/>
              </a:rPr>
              <a:t>Let's see it in action</a:t>
            </a:r>
            <a:endParaRPr lang="en-US"/>
          </a:p>
        </p:txBody>
      </p:sp>
      <p:pic>
        <p:nvPicPr>
          <p:cNvPr id="5" name="Picture Placeholder 4" descr="A blue circle with a black letter u in it&#10;&#10;Description automatically generated">
            <a:extLst>
              <a:ext uri="{FF2B5EF4-FFF2-40B4-BE49-F238E27FC236}">
                <a16:creationId xmlns:a16="http://schemas.microsoft.com/office/drawing/2014/main" id="{F366AE53-93FD-A01A-6BC5-602F4D23E527}"/>
              </a:ext>
            </a:extLst>
          </p:cNvPr>
          <p:cNvPicPr>
            <a:picLocks noGrp="1" noChangeAspect="1"/>
          </p:cNvPicPr>
          <p:nvPr>
            <p:ph type="pic" sz="quarter" idx="27"/>
          </p:nvPr>
        </p:nvPicPr>
        <p:blipFill>
          <a:blip r:embed="rId2"/>
          <a:srcRect/>
          <a:stretch/>
        </p:blipFill>
        <p:spPr>
          <a:xfrm>
            <a:off x="934811" y="882434"/>
            <a:ext cx="828675" cy="828675"/>
          </a:xfrm>
        </p:spPr>
      </p:pic>
    </p:spTree>
    <p:extLst>
      <p:ext uri="{BB962C8B-B14F-4D97-AF65-F5344CB8AC3E}">
        <p14:creationId xmlns:p14="http://schemas.microsoft.com/office/powerpoint/2010/main" val="57216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raphic 103" descr="Drafts&#10;Keyword: fluent-icon, teams;&#10;Metaphor: edit, description, text;&#10;&#10;Used in editing text scenarios.">
            <a:extLst>
              <a:ext uri="{FF2B5EF4-FFF2-40B4-BE49-F238E27FC236}">
                <a16:creationId xmlns:a16="http://schemas.microsoft.com/office/drawing/2014/main" id="{38FEEF0C-77B1-8E00-9384-73750D190B5E}"/>
              </a:ext>
            </a:extLst>
          </p:cNvPr>
          <p:cNvSpPr/>
          <p:nvPr/>
        </p:nvSpPr>
        <p:spPr>
          <a:xfrm>
            <a:off x="6371063" y="4479900"/>
            <a:ext cx="550050" cy="550050"/>
          </a:xfrm>
          <a:custGeom>
            <a:avLst/>
            <a:gdLst>
              <a:gd name="connsiteX0" fmla="*/ 517148 w 550050"/>
              <a:gd name="connsiteY0" fmla="*/ 24756 h 550050"/>
              <a:gd name="connsiteX1" fmla="*/ 521339 w 550050"/>
              <a:gd name="connsiteY1" fmla="*/ 28711 h 550050"/>
              <a:gd name="connsiteX2" fmla="*/ 525295 w 550050"/>
              <a:gd name="connsiteY2" fmla="*/ 32902 h 550050"/>
              <a:gd name="connsiteX3" fmla="*/ 521339 w 550050"/>
              <a:gd name="connsiteY3" fmla="*/ 167343 h 550050"/>
              <a:gd name="connsiteX4" fmla="*/ 193479 w 550050"/>
              <a:gd name="connsiteY4" fmla="*/ 495204 h 550050"/>
              <a:gd name="connsiteX5" fmla="*/ 166113 w 550050"/>
              <a:gd name="connsiteY5" fmla="*/ 511084 h 550050"/>
              <a:gd name="connsiteX6" fmla="*/ 25974 w 550050"/>
              <a:gd name="connsiteY6" fmla="*/ 549304 h 550050"/>
              <a:gd name="connsiteX7" fmla="*/ 747 w 550050"/>
              <a:gd name="connsiteY7" fmla="*/ 524077 h 550050"/>
              <a:gd name="connsiteX8" fmla="*/ 38966 w 550050"/>
              <a:gd name="connsiteY8" fmla="*/ 383938 h 550050"/>
              <a:gd name="connsiteX9" fmla="*/ 54847 w 550050"/>
              <a:gd name="connsiteY9" fmla="*/ 356571 h 550050"/>
              <a:gd name="connsiteX10" fmla="*/ 382707 w 550050"/>
              <a:gd name="connsiteY10" fmla="*/ 28711 h 550050"/>
              <a:gd name="connsiteX11" fmla="*/ 517148 w 550050"/>
              <a:gd name="connsiteY11" fmla="*/ 24756 h 550050"/>
              <a:gd name="connsiteX12" fmla="*/ 356148 w 550050"/>
              <a:gd name="connsiteY12" fmla="*/ 113384 h 550050"/>
              <a:gd name="connsiteX13" fmla="*/ 83903 w 550050"/>
              <a:gd name="connsiteY13" fmla="*/ 385628 h 550050"/>
              <a:gd name="connsiteX14" fmla="*/ 78609 w 550050"/>
              <a:gd name="connsiteY14" fmla="*/ 394750 h 550050"/>
              <a:gd name="connsiteX15" fmla="*/ 49850 w 550050"/>
              <a:gd name="connsiteY15" fmla="*/ 500200 h 550050"/>
              <a:gd name="connsiteX16" fmla="*/ 155301 w 550050"/>
              <a:gd name="connsiteY16" fmla="*/ 471442 h 550050"/>
              <a:gd name="connsiteX17" fmla="*/ 164423 w 550050"/>
              <a:gd name="connsiteY17" fmla="*/ 466147 h 550050"/>
              <a:gd name="connsiteX18" fmla="*/ 436659 w 550050"/>
              <a:gd name="connsiteY18" fmla="*/ 193895 h 550050"/>
              <a:gd name="connsiteX19" fmla="*/ 356148 w 550050"/>
              <a:gd name="connsiteY19" fmla="*/ 113384 h 550050"/>
              <a:gd name="connsiteX20" fmla="*/ 123980 w 550050"/>
              <a:gd name="connsiteY20" fmla="*/ 248683 h 550050"/>
              <a:gd name="connsiteX21" fmla="*/ 82889 w 550050"/>
              <a:gd name="connsiteY21" fmla="*/ 289774 h 550050"/>
              <a:gd name="connsiteX22" fmla="*/ 20568 w 550050"/>
              <a:gd name="connsiteY22" fmla="*/ 289785 h 550050"/>
              <a:gd name="connsiteX23" fmla="*/ 23 w 550050"/>
              <a:gd name="connsiteY23" fmla="*/ 269239 h 550050"/>
              <a:gd name="connsiteX24" fmla="*/ 20568 w 550050"/>
              <a:gd name="connsiteY24" fmla="*/ 248694 h 550050"/>
              <a:gd name="connsiteX25" fmla="*/ 123980 w 550050"/>
              <a:gd name="connsiteY25" fmla="*/ 248683 h 550050"/>
              <a:gd name="connsiteX26" fmla="*/ 233557 w 550050"/>
              <a:gd name="connsiteY26" fmla="*/ 139107 h 550050"/>
              <a:gd name="connsiteX27" fmla="*/ 192465 w 550050"/>
              <a:gd name="connsiteY27" fmla="*/ 180198 h 550050"/>
              <a:gd name="connsiteX28" fmla="*/ 20568 w 550050"/>
              <a:gd name="connsiteY28" fmla="*/ 180209 h 550050"/>
              <a:gd name="connsiteX29" fmla="*/ 23 w 550050"/>
              <a:gd name="connsiteY29" fmla="*/ 159664 h 550050"/>
              <a:gd name="connsiteX30" fmla="*/ 20568 w 550050"/>
              <a:gd name="connsiteY30" fmla="*/ 139118 h 550050"/>
              <a:gd name="connsiteX31" fmla="*/ 233557 w 550050"/>
              <a:gd name="connsiteY31" fmla="*/ 139107 h 550050"/>
              <a:gd name="connsiteX32" fmla="*/ 411763 w 550050"/>
              <a:gd name="connsiteY32" fmla="*/ 57767 h 550050"/>
              <a:gd name="connsiteX33" fmla="*/ 385186 w 550050"/>
              <a:gd name="connsiteY33" fmla="*/ 84319 h 550050"/>
              <a:gd name="connsiteX34" fmla="*/ 465697 w 550050"/>
              <a:gd name="connsiteY34" fmla="*/ 164857 h 550050"/>
              <a:gd name="connsiteX35" fmla="*/ 492282 w 550050"/>
              <a:gd name="connsiteY35" fmla="*/ 138287 h 550050"/>
              <a:gd name="connsiteX36" fmla="*/ 492282 w 550050"/>
              <a:gd name="connsiteY36" fmla="*/ 57767 h 550050"/>
              <a:gd name="connsiteX37" fmla="*/ 411763 w 550050"/>
              <a:gd name="connsiteY37" fmla="*/ 57767 h 550050"/>
              <a:gd name="connsiteX38" fmla="*/ 343133 w 550050"/>
              <a:gd name="connsiteY38" fmla="*/ 29531 h 550050"/>
              <a:gd name="connsiteX39" fmla="*/ 302042 w 550050"/>
              <a:gd name="connsiteY39" fmla="*/ 70622 h 550050"/>
              <a:gd name="connsiteX40" fmla="*/ 20568 w 550050"/>
              <a:gd name="connsiteY40" fmla="*/ 70633 h 550050"/>
              <a:gd name="connsiteX41" fmla="*/ 23 w 550050"/>
              <a:gd name="connsiteY41" fmla="*/ 50088 h 550050"/>
              <a:gd name="connsiteX42" fmla="*/ 20568 w 550050"/>
              <a:gd name="connsiteY42" fmla="*/ 29542 h 550050"/>
              <a:gd name="connsiteX43" fmla="*/ 343133 w 550050"/>
              <a:gd name="connsiteY43" fmla="*/ 29531 h 5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50050" h="550050">
                <a:moveTo>
                  <a:pt x="517148" y="24756"/>
                </a:moveTo>
                <a:lnTo>
                  <a:pt x="521339" y="28711"/>
                </a:lnTo>
                <a:lnTo>
                  <a:pt x="525295" y="32902"/>
                </a:lnTo>
                <a:cubicBezTo>
                  <a:pt x="559573" y="71397"/>
                  <a:pt x="558253" y="130428"/>
                  <a:pt x="521339" y="167343"/>
                </a:cubicBezTo>
                <a:lnTo>
                  <a:pt x="193479" y="495204"/>
                </a:lnTo>
                <a:cubicBezTo>
                  <a:pt x="185894" y="502786"/>
                  <a:pt x="176461" y="508262"/>
                  <a:pt x="166113" y="511084"/>
                </a:cubicBezTo>
                <a:lnTo>
                  <a:pt x="25974" y="549304"/>
                </a:lnTo>
                <a:cubicBezTo>
                  <a:pt x="10637" y="553487"/>
                  <a:pt x="-3436" y="539412"/>
                  <a:pt x="747" y="524077"/>
                </a:cubicBezTo>
                <a:lnTo>
                  <a:pt x="38966" y="383938"/>
                </a:lnTo>
                <a:cubicBezTo>
                  <a:pt x="41789" y="373588"/>
                  <a:pt x="47263" y="364157"/>
                  <a:pt x="54847" y="356571"/>
                </a:cubicBezTo>
                <a:lnTo>
                  <a:pt x="382707" y="28711"/>
                </a:lnTo>
                <a:cubicBezTo>
                  <a:pt x="419623" y="-8203"/>
                  <a:pt x="478654" y="-9522"/>
                  <a:pt x="517148" y="24756"/>
                </a:cubicBezTo>
                <a:close/>
                <a:moveTo>
                  <a:pt x="356148" y="113384"/>
                </a:moveTo>
                <a:lnTo>
                  <a:pt x="83903" y="385628"/>
                </a:lnTo>
                <a:cubicBezTo>
                  <a:pt x="81375" y="388156"/>
                  <a:pt x="79550" y="391298"/>
                  <a:pt x="78609" y="394750"/>
                </a:cubicBezTo>
                <a:lnTo>
                  <a:pt x="49850" y="500200"/>
                </a:lnTo>
                <a:lnTo>
                  <a:pt x="155301" y="471442"/>
                </a:lnTo>
                <a:cubicBezTo>
                  <a:pt x="158751" y="470500"/>
                  <a:pt x="161895" y="468675"/>
                  <a:pt x="164423" y="466147"/>
                </a:cubicBezTo>
                <a:lnTo>
                  <a:pt x="436659" y="193895"/>
                </a:lnTo>
                <a:lnTo>
                  <a:pt x="356148" y="113384"/>
                </a:lnTo>
                <a:close/>
                <a:moveTo>
                  <a:pt x="123980" y="248683"/>
                </a:moveTo>
                <a:lnTo>
                  <a:pt x="82889" y="289774"/>
                </a:lnTo>
                <a:lnTo>
                  <a:pt x="20568" y="289785"/>
                </a:lnTo>
                <a:cubicBezTo>
                  <a:pt x="9221" y="289785"/>
                  <a:pt x="23" y="280586"/>
                  <a:pt x="23" y="269239"/>
                </a:cubicBezTo>
                <a:cubicBezTo>
                  <a:pt x="23" y="257893"/>
                  <a:pt x="9221" y="248694"/>
                  <a:pt x="20568" y="248694"/>
                </a:cubicBezTo>
                <a:lnTo>
                  <a:pt x="123980" y="248683"/>
                </a:lnTo>
                <a:close/>
                <a:moveTo>
                  <a:pt x="233557" y="139107"/>
                </a:moveTo>
                <a:lnTo>
                  <a:pt x="192465" y="180198"/>
                </a:lnTo>
                <a:lnTo>
                  <a:pt x="20568" y="180209"/>
                </a:lnTo>
                <a:cubicBezTo>
                  <a:pt x="9221" y="180209"/>
                  <a:pt x="23" y="171011"/>
                  <a:pt x="23" y="159664"/>
                </a:cubicBezTo>
                <a:cubicBezTo>
                  <a:pt x="23" y="148317"/>
                  <a:pt x="9221" y="139118"/>
                  <a:pt x="20568" y="139118"/>
                </a:cubicBezTo>
                <a:lnTo>
                  <a:pt x="233557" y="139107"/>
                </a:lnTo>
                <a:close/>
                <a:moveTo>
                  <a:pt x="411763" y="57767"/>
                </a:moveTo>
                <a:lnTo>
                  <a:pt x="385186" y="84319"/>
                </a:lnTo>
                <a:lnTo>
                  <a:pt x="465697" y="164857"/>
                </a:lnTo>
                <a:lnTo>
                  <a:pt x="492282" y="138287"/>
                </a:lnTo>
                <a:cubicBezTo>
                  <a:pt x="514518" y="116052"/>
                  <a:pt x="514518" y="80002"/>
                  <a:pt x="492282" y="57767"/>
                </a:cubicBezTo>
                <a:cubicBezTo>
                  <a:pt x="470047" y="35532"/>
                  <a:pt x="433999" y="35532"/>
                  <a:pt x="411763" y="57767"/>
                </a:cubicBezTo>
                <a:close/>
                <a:moveTo>
                  <a:pt x="343133" y="29531"/>
                </a:moveTo>
                <a:lnTo>
                  <a:pt x="302042" y="70622"/>
                </a:lnTo>
                <a:lnTo>
                  <a:pt x="20568" y="70633"/>
                </a:lnTo>
                <a:cubicBezTo>
                  <a:pt x="9221" y="70633"/>
                  <a:pt x="23" y="61435"/>
                  <a:pt x="23" y="50088"/>
                </a:cubicBezTo>
                <a:cubicBezTo>
                  <a:pt x="23" y="38741"/>
                  <a:pt x="9221" y="29542"/>
                  <a:pt x="20568" y="29542"/>
                </a:cubicBezTo>
                <a:lnTo>
                  <a:pt x="343133" y="2953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4" name="Graphic 100" descr="Dismiss Square&#10;Keyword: fluent-icon;&#10;Metaphor: x, close, cancel, remove;&#10;&#10;Used in scenarios where UI is closed, dismissed, or removed.">
            <a:extLst>
              <a:ext uri="{FF2B5EF4-FFF2-40B4-BE49-F238E27FC236}">
                <a16:creationId xmlns:a16="http://schemas.microsoft.com/office/drawing/2014/main" id="{8D288879-1B2E-7CA4-4664-16A0C9075D26}"/>
              </a:ext>
            </a:extLst>
          </p:cNvPr>
          <p:cNvSpPr/>
          <p:nvPr/>
        </p:nvSpPr>
        <p:spPr>
          <a:xfrm>
            <a:off x="6400371" y="3180832"/>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2" name="Graphic 59" descr="Database Multiple&#10;Keyword: fluent-icon;&#10;Metaphor: data, information;&#10;&#10;Used to represent copying over a database, or it's contents.">
            <a:extLst>
              <a:ext uri="{FF2B5EF4-FFF2-40B4-BE49-F238E27FC236}">
                <a16:creationId xmlns:a16="http://schemas.microsoft.com/office/drawing/2014/main" id="{BC542816-DF84-5334-D6AF-1ACCA874B8C6}"/>
              </a:ext>
            </a:extLst>
          </p:cNvPr>
          <p:cNvSpPr/>
          <p:nvPr/>
        </p:nvSpPr>
        <p:spPr>
          <a:xfrm>
            <a:off x="6380832" y="1823028"/>
            <a:ext cx="525964" cy="591689"/>
          </a:xfrm>
          <a:custGeom>
            <a:avLst/>
            <a:gdLst>
              <a:gd name="connsiteX0" fmla="*/ 194081 w 525964"/>
              <a:gd name="connsiteY0" fmla="*/ 25544 h 591689"/>
              <a:gd name="connsiteX1" fmla="*/ 131491 w 525964"/>
              <a:gd name="connsiteY1" fmla="*/ 98618 h 591689"/>
              <a:gd name="connsiteX2" fmla="*/ 131491 w 525964"/>
              <a:gd name="connsiteY2" fmla="*/ 197684 h 591689"/>
              <a:gd name="connsiteX3" fmla="*/ 147927 w 525964"/>
              <a:gd name="connsiteY3" fmla="*/ 197237 h 591689"/>
              <a:gd name="connsiteX4" fmla="*/ 164364 w 525964"/>
              <a:gd name="connsiteY4" fmla="*/ 197683 h 591689"/>
              <a:gd name="connsiteX5" fmla="*/ 164364 w 525964"/>
              <a:gd name="connsiteY5" fmla="*/ 154440 h 591689"/>
              <a:gd name="connsiteX6" fmla="*/ 194081 w 525964"/>
              <a:gd name="connsiteY6" fmla="*/ 171693 h 591689"/>
              <a:gd name="connsiteX7" fmla="*/ 328728 w 525964"/>
              <a:gd name="connsiteY7" fmla="*/ 197237 h 591689"/>
              <a:gd name="connsiteX8" fmla="*/ 463374 w 525964"/>
              <a:gd name="connsiteY8" fmla="*/ 171693 h 591689"/>
              <a:gd name="connsiteX9" fmla="*/ 493091 w 525964"/>
              <a:gd name="connsiteY9" fmla="*/ 154440 h 591689"/>
              <a:gd name="connsiteX10" fmla="*/ 493091 w 525964"/>
              <a:gd name="connsiteY10" fmla="*/ 427346 h 591689"/>
              <a:gd name="connsiteX11" fmla="*/ 449772 w 525964"/>
              <a:gd name="connsiteY11" fmla="*/ 470495 h 591689"/>
              <a:gd name="connsiteX12" fmla="*/ 328731 w 525964"/>
              <a:gd name="connsiteY12" fmla="*/ 493091 h 591689"/>
              <a:gd name="connsiteX13" fmla="*/ 328728 w 525964"/>
              <a:gd name="connsiteY13" fmla="*/ 509508 h 591689"/>
              <a:gd name="connsiteX14" fmla="*/ 327051 w 525964"/>
              <a:gd name="connsiteY14" fmla="*/ 525961 h 591689"/>
              <a:gd name="connsiteX15" fmla="*/ 328728 w 525964"/>
              <a:gd name="connsiteY15" fmla="*/ 525964 h 591689"/>
              <a:gd name="connsiteX16" fmla="*/ 463374 w 525964"/>
              <a:gd name="connsiteY16" fmla="*/ 500419 h 591689"/>
              <a:gd name="connsiteX17" fmla="*/ 525964 w 525964"/>
              <a:gd name="connsiteY17" fmla="*/ 427346 h 591689"/>
              <a:gd name="connsiteX18" fmla="*/ 525964 w 525964"/>
              <a:gd name="connsiteY18" fmla="*/ 98618 h 591689"/>
              <a:gd name="connsiteX19" fmla="*/ 463374 w 525964"/>
              <a:gd name="connsiteY19" fmla="*/ 25544 h 591689"/>
              <a:gd name="connsiteX20" fmla="*/ 328728 w 525964"/>
              <a:gd name="connsiteY20" fmla="*/ 0 h 591689"/>
              <a:gd name="connsiteX21" fmla="*/ 194081 w 525964"/>
              <a:gd name="connsiteY21" fmla="*/ 25544 h 591689"/>
              <a:gd name="connsiteX22" fmla="*/ 207684 w 525964"/>
              <a:gd name="connsiteY22" fmla="*/ 141766 h 591689"/>
              <a:gd name="connsiteX23" fmla="*/ 164364 w 525964"/>
              <a:gd name="connsiteY23" fmla="*/ 98618 h 591689"/>
              <a:gd name="connsiteX24" fmla="*/ 207684 w 525964"/>
              <a:gd name="connsiteY24" fmla="*/ 55470 h 591689"/>
              <a:gd name="connsiteX25" fmla="*/ 328728 w 525964"/>
              <a:gd name="connsiteY25" fmla="*/ 32873 h 591689"/>
              <a:gd name="connsiteX26" fmla="*/ 449772 w 525964"/>
              <a:gd name="connsiteY26" fmla="*/ 55470 h 591689"/>
              <a:gd name="connsiteX27" fmla="*/ 493091 w 525964"/>
              <a:gd name="connsiteY27" fmla="*/ 98618 h 591689"/>
              <a:gd name="connsiteX28" fmla="*/ 449772 w 525964"/>
              <a:gd name="connsiteY28" fmla="*/ 141766 h 591689"/>
              <a:gd name="connsiteX29" fmla="*/ 328728 w 525964"/>
              <a:gd name="connsiteY29" fmla="*/ 164364 h 591689"/>
              <a:gd name="connsiteX30" fmla="*/ 207684 w 525964"/>
              <a:gd name="connsiteY30" fmla="*/ 141766 h 591689"/>
              <a:gd name="connsiteX31" fmla="*/ 164364 w 525964"/>
              <a:gd name="connsiteY31" fmla="*/ 230611 h 591689"/>
              <a:gd name="connsiteX32" fmla="*/ 193267 w 525964"/>
              <a:gd name="connsiteY32" fmla="*/ 234042 h 591689"/>
              <a:gd name="connsiteX33" fmla="*/ 230103 w 525964"/>
              <a:gd name="connsiteY33" fmla="*/ 243946 h 591689"/>
              <a:gd name="connsiteX34" fmla="*/ 295855 w 525964"/>
              <a:gd name="connsiteY34" fmla="*/ 312291 h 591689"/>
              <a:gd name="connsiteX35" fmla="*/ 147927 w 525964"/>
              <a:gd name="connsiteY35" fmla="*/ 394473 h 591689"/>
              <a:gd name="connsiteX36" fmla="*/ 0 w 525964"/>
              <a:gd name="connsiteY36" fmla="*/ 312291 h 591689"/>
              <a:gd name="connsiteX37" fmla="*/ 131491 w 525964"/>
              <a:gd name="connsiteY37" fmla="*/ 230611 h 591689"/>
              <a:gd name="connsiteX38" fmla="*/ 147927 w 525964"/>
              <a:gd name="connsiteY38" fmla="*/ 230109 h 591689"/>
              <a:gd name="connsiteX39" fmla="*/ 164364 w 525964"/>
              <a:gd name="connsiteY39" fmla="*/ 230611 h 591689"/>
              <a:gd name="connsiteX40" fmla="*/ 293412 w 525964"/>
              <a:gd name="connsiteY40" fmla="*/ 524462 h 591689"/>
              <a:gd name="connsiteX41" fmla="*/ 147927 w 525964"/>
              <a:gd name="connsiteY41" fmla="*/ 591690 h 591689"/>
              <a:gd name="connsiteX42" fmla="*/ 0 w 525964"/>
              <a:gd name="connsiteY42" fmla="*/ 509508 h 591689"/>
              <a:gd name="connsiteX43" fmla="*/ 0 w 525964"/>
              <a:gd name="connsiteY43" fmla="*/ 379805 h 591689"/>
              <a:gd name="connsiteX44" fmla="*/ 27363 w 525964"/>
              <a:gd name="connsiteY44" fmla="*/ 399138 h 591689"/>
              <a:gd name="connsiteX45" fmla="*/ 147927 w 525964"/>
              <a:gd name="connsiteY45" fmla="*/ 427346 h 591689"/>
              <a:gd name="connsiteX46" fmla="*/ 268491 w 525964"/>
              <a:gd name="connsiteY46" fmla="*/ 399138 h 591689"/>
              <a:gd name="connsiteX47" fmla="*/ 295897 w 525964"/>
              <a:gd name="connsiteY47" fmla="*/ 379766 h 591689"/>
              <a:gd name="connsiteX48" fmla="*/ 295858 w 525964"/>
              <a:gd name="connsiteY48" fmla="*/ 491678 h 591689"/>
              <a:gd name="connsiteX49" fmla="*/ 295858 w 525964"/>
              <a:gd name="connsiteY49" fmla="*/ 491737 h 591689"/>
              <a:gd name="connsiteX50" fmla="*/ 295855 w 525964"/>
              <a:gd name="connsiteY50" fmla="*/ 509508 h 591689"/>
              <a:gd name="connsiteX51" fmla="*/ 293412 w 525964"/>
              <a:gd name="connsiteY51" fmla="*/ 524462 h 59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5964" h="591689">
                <a:moveTo>
                  <a:pt x="194081" y="25544"/>
                </a:moveTo>
                <a:cubicBezTo>
                  <a:pt x="160259" y="40917"/>
                  <a:pt x="131491" y="65515"/>
                  <a:pt x="131491" y="98618"/>
                </a:cubicBezTo>
                <a:lnTo>
                  <a:pt x="131491" y="197684"/>
                </a:lnTo>
                <a:cubicBezTo>
                  <a:pt x="136921" y="197387"/>
                  <a:pt x="142404" y="197237"/>
                  <a:pt x="147927" y="197237"/>
                </a:cubicBezTo>
                <a:cubicBezTo>
                  <a:pt x="153463" y="197237"/>
                  <a:pt x="158946" y="197387"/>
                  <a:pt x="164364" y="197683"/>
                </a:cubicBezTo>
                <a:lnTo>
                  <a:pt x="164364" y="154440"/>
                </a:lnTo>
                <a:cubicBezTo>
                  <a:pt x="173274" y="161092"/>
                  <a:pt x="183427" y="166850"/>
                  <a:pt x="194081" y="171693"/>
                </a:cubicBezTo>
                <a:cubicBezTo>
                  <a:pt x="229387" y="187741"/>
                  <a:pt x="277006" y="197237"/>
                  <a:pt x="328728" y="197237"/>
                </a:cubicBezTo>
                <a:cubicBezTo>
                  <a:pt x="380449" y="197237"/>
                  <a:pt x="428069" y="187741"/>
                  <a:pt x="463374" y="171693"/>
                </a:cubicBezTo>
                <a:cubicBezTo>
                  <a:pt x="474028" y="166850"/>
                  <a:pt x="484183" y="161092"/>
                  <a:pt x="493091" y="154440"/>
                </a:cubicBezTo>
                <a:lnTo>
                  <a:pt x="493091" y="427346"/>
                </a:lnTo>
                <a:cubicBezTo>
                  <a:pt x="493091" y="439630"/>
                  <a:pt x="481385" y="456123"/>
                  <a:pt x="449772" y="470495"/>
                </a:cubicBezTo>
                <a:cubicBezTo>
                  <a:pt x="419640" y="484189"/>
                  <a:pt x="376860" y="493091"/>
                  <a:pt x="328731" y="493091"/>
                </a:cubicBezTo>
                <a:lnTo>
                  <a:pt x="328728" y="509508"/>
                </a:lnTo>
                <a:cubicBezTo>
                  <a:pt x="328728" y="515211"/>
                  <a:pt x="328142" y="520698"/>
                  <a:pt x="327051" y="525961"/>
                </a:cubicBezTo>
                <a:lnTo>
                  <a:pt x="328728" y="525964"/>
                </a:lnTo>
                <a:cubicBezTo>
                  <a:pt x="380449" y="525964"/>
                  <a:pt x="428069" y="516467"/>
                  <a:pt x="463374" y="500419"/>
                </a:cubicBezTo>
                <a:cubicBezTo>
                  <a:pt x="497197" y="485047"/>
                  <a:pt x="525964" y="460449"/>
                  <a:pt x="525964" y="427346"/>
                </a:cubicBezTo>
                <a:lnTo>
                  <a:pt x="525964" y="98618"/>
                </a:lnTo>
                <a:cubicBezTo>
                  <a:pt x="525964" y="65515"/>
                  <a:pt x="497197" y="40917"/>
                  <a:pt x="463374" y="25544"/>
                </a:cubicBezTo>
                <a:cubicBezTo>
                  <a:pt x="428069" y="9496"/>
                  <a:pt x="380449" y="0"/>
                  <a:pt x="328728" y="0"/>
                </a:cubicBezTo>
                <a:cubicBezTo>
                  <a:pt x="277006" y="0"/>
                  <a:pt x="229387" y="9496"/>
                  <a:pt x="194081" y="25544"/>
                </a:cubicBezTo>
                <a:close/>
                <a:moveTo>
                  <a:pt x="207684" y="141766"/>
                </a:moveTo>
                <a:cubicBezTo>
                  <a:pt x="176069" y="127396"/>
                  <a:pt x="164364" y="110903"/>
                  <a:pt x="164364" y="98618"/>
                </a:cubicBezTo>
                <a:cubicBezTo>
                  <a:pt x="164364" y="86333"/>
                  <a:pt x="176069" y="69840"/>
                  <a:pt x="207684" y="55470"/>
                </a:cubicBezTo>
                <a:cubicBezTo>
                  <a:pt x="237815" y="41774"/>
                  <a:pt x="280595" y="32873"/>
                  <a:pt x="328728" y="32873"/>
                </a:cubicBezTo>
                <a:cubicBezTo>
                  <a:pt x="376860" y="32873"/>
                  <a:pt x="419640" y="41774"/>
                  <a:pt x="449772" y="55470"/>
                </a:cubicBezTo>
                <a:cubicBezTo>
                  <a:pt x="481385" y="69840"/>
                  <a:pt x="493091" y="86333"/>
                  <a:pt x="493091" y="98618"/>
                </a:cubicBezTo>
                <a:cubicBezTo>
                  <a:pt x="493091" y="110903"/>
                  <a:pt x="481385" y="127396"/>
                  <a:pt x="449772" y="141766"/>
                </a:cubicBezTo>
                <a:cubicBezTo>
                  <a:pt x="419640" y="155462"/>
                  <a:pt x="376860" y="164364"/>
                  <a:pt x="328728" y="164364"/>
                </a:cubicBezTo>
                <a:cubicBezTo>
                  <a:pt x="280595" y="164364"/>
                  <a:pt x="237815" y="155462"/>
                  <a:pt x="207684" y="141766"/>
                </a:cubicBezTo>
                <a:close/>
                <a:moveTo>
                  <a:pt x="164364" y="230611"/>
                </a:moveTo>
                <a:cubicBezTo>
                  <a:pt x="174330" y="231223"/>
                  <a:pt x="183998" y="232385"/>
                  <a:pt x="193267" y="234042"/>
                </a:cubicBezTo>
                <a:cubicBezTo>
                  <a:pt x="206449" y="236397"/>
                  <a:pt x="218824" y="239752"/>
                  <a:pt x="230103" y="243946"/>
                </a:cubicBezTo>
                <a:cubicBezTo>
                  <a:pt x="269751" y="258688"/>
                  <a:pt x="295855" y="283796"/>
                  <a:pt x="295855" y="312291"/>
                </a:cubicBezTo>
                <a:cubicBezTo>
                  <a:pt x="295855" y="357679"/>
                  <a:pt x="229625" y="394473"/>
                  <a:pt x="147927" y="394473"/>
                </a:cubicBezTo>
                <a:cubicBezTo>
                  <a:pt x="66229" y="394473"/>
                  <a:pt x="0" y="357679"/>
                  <a:pt x="0" y="312291"/>
                </a:cubicBezTo>
                <a:cubicBezTo>
                  <a:pt x="0" y="269990"/>
                  <a:pt x="57528" y="235153"/>
                  <a:pt x="131491" y="230611"/>
                </a:cubicBezTo>
                <a:cubicBezTo>
                  <a:pt x="136888" y="230280"/>
                  <a:pt x="142372" y="230109"/>
                  <a:pt x="147927" y="230109"/>
                </a:cubicBezTo>
                <a:cubicBezTo>
                  <a:pt x="153483" y="230109"/>
                  <a:pt x="158967" y="230280"/>
                  <a:pt x="164364" y="230611"/>
                </a:cubicBezTo>
                <a:close/>
                <a:moveTo>
                  <a:pt x="293412" y="524462"/>
                </a:moveTo>
                <a:cubicBezTo>
                  <a:pt x="280760" y="562709"/>
                  <a:pt x="220435" y="591690"/>
                  <a:pt x="147927" y="591690"/>
                </a:cubicBezTo>
                <a:cubicBezTo>
                  <a:pt x="66229" y="591690"/>
                  <a:pt x="0" y="554899"/>
                  <a:pt x="0" y="509508"/>
                </a:cubicBezTo>
                <a:lnTo>
                  <a:pt x="0" y="379805"/>
                </a:lnTo>
                <a:cubicBezTo>
                  <a:pt x="8378" y="387343"/>
                  <a:pt x="17750" y="393796"/>
                  <a:pt x="27363" y="399138"/>
                </a:cubicBezTo>
                <a:cubicBezTo>
                  <a:pt x="59877" y="417201"/>
                  <a:pt x="102567" y="427346"/>
                  <a:pt x="147927" y="427346"/>
                </a:cubicBezTo>
                <a:cubicBezTo>
                  <a:pt x="193288" y="427346"/>
                  <a:pt x="235978" y="417201"/>
                  <a:pt x="268491" y="399138"/>
                </a:cubicBezTo>
                <a:cubicBezTo>
                  <a:pt x="278120" y="393789"/>
                  <a:pt x="287508" y="387320"/>
                  <a:pt x="295897" y="379766"/>
                </a:cubicBezTo>
                <a:cubicBezTo>
                  <a:pt x="295884" y="411866"/>
                  <a:pt x="295865" y="459407"/>
                  <a:pt x="295858" y="491678"/>
                </a:cubicBezTo>
                <a:lnTo>
                  <a:pt x="295858" y="491737"/>
                </a:lnTo>
                <a:cubicBezTo>
                  <a:pt x="295855" y="498407"/>
                  <a:pt x="295855" y="504419"/>
                  <a:pt x="295855" y="509508"/>
                </a:cubicBezTo>
                <a:cubicBezTo>
                  <a:pt x="295855" y="514616"/>
                  <a:pt x="295017" y="519613"/>
                  <a:pt x="293412" y="524462"/>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3" name="Title 2">
            <a:extLst>
              <a:ext uri="{FF2B5EF4-FFF2-40B4-BE49-F238E27FC236}">
                <a16:creationId xmlns:a16="http://schemas.microsoft.com/office/drawing/2014/main" id="{62270192-5A19-4862-90CB-A93BC2438BB3}"/>
              </a:ext>
            </a:extLst>
          </p:cNvPr>
          <p:cNvSpPr>
            <a:spLocks noGrp="1"/>
          </p:cNvSpPr>
          <p:nvPr>
            <p:ph type="title"/>
          </p:nvPr>
        </p:nvSpPr>
        <p:spPr>
          <a:xfrm>
            <a:off x="567800" y="2813447"/>
            <a:ext cx="3581402" cy="1231106"/>
          </a:xfrm>
        </p:spPr>
        <p:txBody>
          <a:bodyPr/>
          <a:lstStyle/>
          <a:p>
            <a:r>
              <a:rPr lang="en-US">
                <a:latin typeface="Open Sans"/>
                <a:ea typeface="Open Sans"/>
                <a:cs typeface="Open Sans"/>
              </a:rPr>
              <a:t>Benefits from </a:t>
            </a:r>
            <a:r>
              <a:rPr lang="en-US" err="1">
                <a:latin typeface="Open Sans"/>
                <a:ea typeface="Open Sans"/>
                <a:cs typeface="Open Sans"/>
              </a:rPr>
              <a:t>HybridCache</a:t>
            </a:r>
            <a:endParaRPr lang="en-US" err="1"/>
          </a:p>
        </p:txBody>
      </p:sp>
      <p:sp>
        <p:nvSpPr>
          <p:cNvPr id="4" name="Text Placeholder 3">
            <a:extLst>
              <a:ext uri="{FF2B5EF4-FFF2-40B4-BE49-F238E27FC236}">
                <a16:creationId xmlns:a16="http://schemas.microsoft.com/office/drawing/2014/main" id="{6660413A-15B0-9479-1050-F7EF00E5EC40}"/>
              </a:ext>
            </a:extLst>
          </p:cNvPr>
          <p:cNvSpPr>
            <a:spLocks noGrp="1"/>
          </p:cNvSpPr>
          <p:nvPr>
            <p:ph type="body" sz="quarter" idx="20"/>
          </p:nvPr>
        </p:nvSpPr>
        <p:spPr/>
        <p:txBody>
          <a:bodyPr/>
          <a:lstStyle/>
          <a:p>
            <a:r>
              <a:rPr lang="en-US">
                <a:latin typeface="Open Sans"/>
                <a:ea typeface="Open Sans"/>
                <a:cs typeface="Open Sans"/>
              </a:rPr>
              <a:t>Stampede protection</a:t>
            </a:r>
            <a:endParaRPr lang="en-US"/>
          </a:p>
        </p:txBody>
      </p:sp>
      <p:sp>
        <p:nvSpPr>
          <p:cNvPr id="5" name="Text Placeholder 4">
            <a:extLst>
              <a:ext uri="{FF2B5EF4-FFF2-40B4-BE49-F238E27FC236}">
                <a16:creationId xmlns:a16="http://schemas.microsoft.com/office/drawing/2014/main" id="{65D7978F-5155-2779-2617-4FFA58C0AC8D}"/>
              </a:ext>
            </a:extLst>
          </p:cNvPr>
          <p:cNvSpPr>
            <a:spLocks noGrp="1"/>
          </p:cNvSpPr>
          <p:nvPr>
            <p:ph type="body" sz="quarter" idx="22"/>
          </p:nvPr>
        </p:nvSpPr>
        <p:spPr>
          <a:xfrm>
            <a:off x="7228847" y="1697391"/>
            <a:ext cx="3744187" cy="830997"/>
          </a:xfrm>
        </p:spPr>
        <p:txBody>
          <a:bodyPr/>
          <a:lstStyle/>
          <a:p>
            <a:r>
              <a:rPr lang="en-US">
                <a:latin typeface="Open Sans"/>
                <a:ea typeface="Open Sans"/>
                <a:cs typeface="Open Sans"/>
              </a:rPr>
              <a:t>Single interface for both in-process and out-of-process caching</a:t>
            </a:r>
            <a:endParaRPr lang="en-US"/>
          </a:p>
        </p:txBody>
      </p:sp>
      <p:sp>
        <p:nvSpPr>
          <p:cNvPr id="7" name="Text Placeholder 6">
            <a:extLst>
              <a:ext uri="{FF2B5EF4-FFF2-40B4-BE49-F238E27FC236}">
                <a16:creationId xmlns:a16="http://schemas.microsoft.com/office/drawing/2014/main" id="{EB9E72D6-1FAE-5A2F-0930-29B9F6601A4B}"/>
              </a:ext>
            </a:extLst>
          </p:cNvPr>
          <p:cNvSpPr>
            <a:spLocks noGrp="1"/>
          </p:cNvSpPr>
          <p:nvPr>
            <p:ph type="body" sz="quarter" idx="24"/>
          </p:nvPr>
        </p:nvSpPr>
        <p:spPr>
          <a:xfrm>
            <a:off x="7228847" y="4616380"/>
            <a:ext cx="3597649" cy="276999"/>
          </a:xfrm>
        </p:spPr>
        <p:txBody>
          <a:bodyPr/>
          <a:lstStyle/>
          <a:p>
            <a:r>
              <a:rPr lang="en-US">
                <a:latin typeface="Open Sans"/>
                <a:ea typeface="Open Sans"/>
                <a:cs typeface="Open Sans"/>
              </a:rPr>
              <a:t>Streamlined configuration</a:t>
            </a:r>
            <a:endParaRPr lang="en-US"/>
          </a:p>
        </p:txBody>
      </p:sp>
    </p:spTree>
    <p:extLst>
      <p:ext uri="{BB962C8B-B14F-4D97-AF65-F5344CB8AC3E}">
        <p14:creationId xmlns:p14="http://schemas.microsoft.com/office/powerpoint/2010/main" val="3310919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grave stone with flowers and a chair in the grass&#10;&#10;Description automatically generated">
            <a:extLst>
              <a:ext uri="{FF2B5EF4-FFF2-40B4-BE49-F238E27FC236}">
                <a16:creationId xmlns:a16="http://schemas.microsoft.com/office/drawing/2014/main" id="{19BC464A-FC1F-3EBD-4A48-07DC6BB50DB3}"/>
              </a:ext>
            </a:extLst>
          </p:cNvPr>
          <p:cNvPicPr>
            <a:picLocks noGrp="1" noChangeAspect="1"/>
          </p:cNvPicPr>
          <p:nvPr>
            <p:ph type="pic" sz="quarter" idx="10"/>
          </p:nvPr>
        </p:nvPicPr>
        <p:blipFill>
          <a:blip r:embed="rId3"/>
          <a:srcRect t="7444" b="7444"/>
          <a:stretch/>
        </p:blipFill>
        <p:spPr/>
      </p:pic>
    </p:spTree>
    <p:extLst>
      <p:ext uri="{BB962C8B-B14F-4D97-AF65-F5344CB8AC3E}">
        <p14:creationId xmlns:p14="http://schemas.microsoft.com/office/powerpoint/2010/main" val="22810122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37E5D-AAAF-4F1E-EE20-73332664515A}"/>
            </a:ext>
          </a:extLst>
        </p:cNvPr>
        <p:cNvGrpSpPr/>
        <p:nvPr/>
      </p:nvGrpSpPr>
      <p:grpSpPr>
        <a:xfrm>
          <a:off x="0" y="0"/>
          <a:ext cx="0" cy="0"/>
          <a:chOff x="0" y="0"/>
          <a:chExt cx="0" cy="0"/>
        </a:xfrm>
      </p:grpSpPr>
      <p:sp>
        <p:nvSpPr>
          <p:cNvPr id="16" name="Graphic 103" descr="Drafts&#10;Keyword: fluent-icon, teams;&#10;Metaphor: edit, description, text;&#10;&#10;Used in editing text scenarios.">
            <a:extLst>
              <a:ext uri="{FF2B5EF4-FFF2-40B4-BE49-F238E27FC236}">
                <a16:creationId xmlns:a16="http://schemas.microsoft.com/office/drawing/2014/main" id="{AA6F8227-D3CE-5045-4A24-327C7A258DFF}"/>
              </a:ext>
            </a:extLst>
          </p:cNvPr>
          <p:cNvSpPr/>
          <p:nvPr/>
        </p:nvSpPr>
        <p:spPr>
          <a:xfrm>
            <a:off x="6371063" y="4479900"/>
            <a:ext cx="550050" cy="550050"/>
          </a:xfrm>
          <a:custGeom>
            <a:avLst/>
            <a:gdLst>
              <a:gd name="connsiteX0" fmla="*/ 517148 w 550050"/>
              <a:gd name="connsiteY0" fmla="*/ 24756 h 550050"/>
              <a:gd name="connsiteX1" fmla="*/ 521339 w 550050"/>
              <a:gd name="connsiteY1" fmla="*/ 28711 h 550050"/>
              <a:gd name="connsiteX2" fmla="*/ 525295 w 550050"/>
              <a:gd name="connsiteY2" fmla="*/ 32902 h 550050"/>
              <a:gd name="connsiteX3" fmla="*/ 521339 w 550050"/>
              <a:gd name="connsiteY3" fmla="*/ 167343 h 550050"/>
              <a:gd name="connsiteX4" fmla="*/ 193479 w 550050"/>
              <a:gd name="connsiteY4" fmla="*/ 495204 h 550050"/>
              <a:gd name="connsiteX5" fmla="*/ 166113 w 550050"/>
              <a:gd name="connsiteY5" fmla="*/ 511084 h 550050"/>
              <a:gd name="connsiteX6" fmla="*/ 25974 w 550050"/>
              <a:gd name="connsiteY6" fmla="*/ 549304 h 550050"/>
              <a:gd name="connsiteX7" fmla="*/ 747 w 550050"/>
              <a:gd name="connsiteY7" fmla="*/ 524077 h 550050"/>
              <a:gd name="connsiteX8" fmla="*/ 38966 w 550050"/>
              <a:gd name="connsiteY8" fmla="*/ 383938 h 550050"/>
              <a:gd name="connsiteX9" fmla="*/ 54847 w 550050"/>
              <a:gd name="connsiteY9" fmla="*/ 356571 h 550050"/>
              <a:gd name="connsiteX10" fmla="*/ 382707 w 550050"/>
              <a:gd name="connsiteY10" fmla="*/ 28711 h 550050"/>
              <a:gd name="connsiteX11" fmla="*/ 517148 w 550050"/>
              <a:gd name="connsiteY11" fmla="*/ 24756 h 550050"/>
              <a:gd name="connsiteX12" fmla="*/ 356148 w 550050"/>
              <a:gd name="connsiteY12" fmla="*/ 113384 h 550050"/>
              <a:gd name="connsiteX13" fmla="*/ 83903 w 550050"/>
              <a:gd name="connsiteY13" fmla="*/ 385628 h 550050"/>
              <a:gd name="connsiteX14" fmla="*/ 78609 w 550050"/>
              <a:gd name="connsiteY14" fmla="*/ 394750 h 550050"/>
              <a:gd name="connsiteX15" fmla="*/ 49850 w 550050"/>
              <a:gd name="connsiteY15" fmla="*/ 500200 h 550050"/>
              <a:gd name="connsiteX16" fmla="*/ 155301 w 550050"/>
              <a:gd name="connsiteY16" fmla="*/ 471442 h 550050"/>
              <a:gd name="connsiteX17" fmla="*/ 164423 w 550050"/>
              <a:gd name="connsiteY17" fmla="*/ 466147 h 550050"/>
              <a:gd name="connsiteX18" fmla="*/ 436659 w 550050"/>
              <a:gd name="connsiteY18" fmla="*/ 193895 h 550050"/>
              <a:gd name="connsiteX19" fmla="*/ 356148 w 550050"/>
              <a:gd name="connsiteY19" fmla="*/ 113384 h 550050"/>
              <a:gd name="connsiteX20" fmla="*/ 123980 w 550050"/>
              <a:gd name="connsiteY20" fmla="*/ 248683 h 550050"/>
              <a:gd name="connsiteX21" fmla="*/ 82889 w 550050"/>
              <a:gd name="connsiteY21" fmla="*/ 289774 h 550050"/>
              <a:gd name="connsiteX22" fmla="*/ 20568 w 550050"/>
              <a:gd name="connsiteY22" fmla="*/ 289785 h 550050"/>
              <a:gd name="connsiteX23" fmla="*/ 23 w 550050"/>
              <a:gd name="connsiteY23" fmla="*/ 269239 h 550050"/>
              <a:gd name="connsiteX24" fmla="*/ 20568 w 550050"/>
              <a:gd name="connsiteY24" fmla="*/ 248694 h 550050"/>
              <a:gd name="connsiteX25" fmla="*/ 123980 w 550050"/>
              <a:gd name="connsiteY25" fmla="*/ 248683 h 550050"/>
              <a:gd name="connsiteX26" fmla="*/ 233557 w 550050"/>
              <a:gd name="connsiteY26" fmla="*/ 139107 h 550050"/>
              <a:gd name="connsiteX27" fmla="*/ 192465 w 550050"/>
              <a:gd name="connsiteY27" fmla="*/ 180198 h 550050"/>
              <a:gd name="connsiteX28" fmla="*/ 20568 w 550050"/>
              <a:gd name="connsiteY28" fmla="*/ 180209 h 550050"/>
              <a:gd name="connsiteX29" fmla="*/ 23 w 550050"/>
              <a:gd name="connsiteY29" fmla="*/ 159664 h 550050"/>
              <a:gd name="connsiteX30" fmla="*/ 20568 w 550050"/>
              <a:gd name="connsiteY30" fmla="*/ 139118 h 550050"/>
              <a:gd name="connsiteX31" fmla="*/ 233557 w 550050"/>
              <a:gd name="connsiteY31" fmla="*/ 139107 h 550050"/>
              <a:gd name="connsiteX32" fmla="*/ 411763 w 550050"/>
              <a:gd name="connsiteY32" fmla="*/ 57767 h 550050"/>
              <a:gd name="connsiteX33" fmla="*/ 385186 w 550050"/>
              <a:gd name="connsiteY33" fmla="*/ 84319 h 550050"/>
              <a:gd name="connsiteX34" fmla="*/ 465697 w 550050"/>
              <a:gd name="connsiteY34" fmla="*/ 164857 h 550050"/>
              <a:gd name="connsiteX35" fmla="*/ 492282 w 550050"/>
              <a:gd name="connsiteY35" fmla="*/ 138287 h 550050"/>
              <a:gd name="connsiteX36" fmla="*/ 492282 w 550050"/>
              <a:gd name="connsiteY36" fmla="*/ 57767 h 550050"/>
              <a:gd name="connsiteX37" fmla="*/ 411763 w 550050"/>
              <a:gd name="connsiteY37" fmla="*/ 57767 h 550050"/>
              <a:gd name="connsiteX38" fmla="*/ 343133 w 550050"/>
              <a:gd name="connsiteY38" fmla="*/ 29531 h 550050"/>
              <a:gd name="connsiteX39" fmla="*/ 302042 w 550050"/>
              <a:gd name="connsiteY39" fmla="*/ 70622 h 550050"/>
              <a:gd name="connsiteX40" fmla="*/ 20568 w 550050"/>
              <a:gd name="connsiteY40" fmla="*/ 70633 h 550050"/>
              <a:gd name="connsiteX41" fmla="*/ 23 w 550050"/>
              <a:gd name="connsiteY41" fmla="*/ 50088 h 550050"/>
              <a:gd name="connsiteX42" fmla="*/ 20568 w 550050"/>
              <a:gd name="connsiteY42" fmla="*/ 29542 h 550050"/>
              <a:gd name="connsiteX43" fmla="*/ 343133 w 550050"/>
              <a:gd name="connsiteY43" fmla="*/ 29531 h 5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50050" h="550050">
                <a:moveTo>
                  <a:pt x="517148" y="24756"/>
                </a:moveTo>
                <a:lnTo>
                  <a:pt x="521339" y="28711"/>
                </a:lnTo>
                <a:lnTo>
                  <a:pt x="525295" y="32902"/>
                </a:lnTo>
                <a:cubicBezTo>
                  <a:pt x="559573" y="71397"/>
                  <a:pt x="558253" y="130428"/>
                  <a:pt x="521339" y="167343"/>
                </a:cubicBezTo>
                <a:lnTo>
                  <a:pt x="193479" y="495204"/>
                </a:lnTo>
                <a:cubicBezTo>
                  <a:pt x="185894" y="502786"/>
                  <a:pt x="176461" y="508262"/>
                  <a:pt x="166113" y="511084"/>
                </a:cubicBezTo>
                <a:lnTo>
                  <a:pt x="25974" y="549304"/>
                </a:lnTo>
                <a:cubicBezTo>
                  <a:pt x="10637" y="553487"/>
                  <a:pt x="-3436" y="539412"/>
                  <a:pt x="747" y="524077"/>
                </a:cubicBezTo>
                <a:lnTo>
                  <a:pt x="38966" y="383938"/>
                </a:lnTo>
                <a:cubicBezTo>
                  <a:pt x="41789" y="373588"/>
                  <a:pt x="47263" y="364157"/>
                  <a:pt x="54847" y="356571"/>
                </a:cubicBezTo>
                <a:lnTo>
                  <a:pt x="382707" y="28711"/>
                </a:lnTo>
                <a:cubicBezTo>
                  <a:pt x="419623" y="-8203"/>
                  <a:pt x="478654" y="-9522"/>
                  <a:pt x="517148" y="24756"/>
                </a:cubicBezTo>
                <a:close/>
                <a:moveTo>
                  <a:pt x="356148" y="113384"/>
                </a:moveTo>
                <a:lnTo>
                  <a:pt x="83903" y="385628"/>
                </a:lnTo>
                <a:cubicBezTo>
                  <a:pt x="81375" y="388156"/>
                  <a:pt x="79550" y="391298"/>
                  <a:pt x="78609" y="394750"/>
                </a:cubicBezTo>
                <a:lnTo>
                  <a:pt x="49850" y="500200"/>
                </a:lnTo>
                <a:lnTo>
                  <a:pt x="155301" y="471442"/>
                </a:lnTo>
                <a:cubicBezTo>
                  <a:pt x="158751" y="470500"/>
                  <a:pt x="161895" y="468675"/>
                  <a:pt x="164423" y="466147"/>
                </a:cubicBezTo>
                <a:lnTo>
                  <a:pt x="436659" y="193895"/>
                </a:lnTo>
                <a:lnTo>
                  <a:pt x="356148" y="113384"/>
                </a:lnTo>
                <a:close/>
                <a:moveTo>
                  <a:pt x="123980" y="248683"/>
                </a:moveTo>
                <a:lnTo>
                  <a:pt x="82889" y="289774"/>
                </a:lnTo>
                <a:lnTo>
                  <a:pt x="20568" y="289785"/>
                </a:lnTo>
                <a:cubicBezTo>
                  <a:pt x="9221" y="289785"/>
                  <a:pt x="23" y="280586"/>
                  <a:pt x="23" y="269239"/>
                </a:cubicBezTo>
                <a:cubicBezTo>
                  <a:pt x="23" y="257893"/>
                  <a:pt x="9221" y="248694"/>
                  <a:pt x="20568" y="248694"/>
                </a:cubicBezTo>
                <a:lnTo>
                  <a:pt x="123980" y="248683"/>
                </a:lnTo>
                <a:close/>
                <a:moveTo>
                  <a:pt x="233557" y="139107"/>
                </a:moveTo>
                <a:lnTo>
                  <a:pt x="192465" y="180198"/>
                </a:lnTo>
                <a:lnTo>
                  <a:pt x="20568" y="180209"/>
                </a:lnTo>
                <a:cubicBezTo>
                  <a:pt x="9221" y="180209"/>
                  <a:pt x="23" y="171011"/>
                  <a:pt x="23" y="159664"/>
                </a:cubicBezTo>
                <a:cubicBezTo>
                  <a:pt x="23" y="148317"/>
                  <a:pt x="9221" y="139118"/>
                  <a:pt x="20568" y="139118"/>
                </a:cubicBezTo>
                <a:lnTo>
                  <a:pt x="233557" y="139107"/>
                </a:lnTo>
                <a:close/>
                <a:moveTo>
                  <a:pt x="411763" y="57767"/>
                </a:moveTo>
                <a:lnTo>
                  <a:pt x="385186" y="84319"/>
                </a:lnTo>
                <a:lnTo>
                  <a:pt x="465697" y="164857"/>
                </a:lnTo>
                <a:lnTo>
                  <a:pt x="492282" y="138287"/>
                </a:lnTo>
                <a:cubicBezTo>
                  <a:pt x="514518" y="116052"/>
                  <a:pt x="514518" y="80002"/>
                  <a:pt x="492282" y="57767"/>
                </a:cubicBezTo>
                <a:cubicBezTo>
                  <a:pt x="470047" y="35532"/>
                  <a:pt x="433999" y="35532"/>
                  <a:pt x="411763" y="57767"/>
                </a:cubicBezTo>
                <a:close/>
                <a:moveTo>
                  <a:pt x="343133" y="29531"/>
                </a:moveTo>
                <a:lnTo>
                  <a:pt x="302042" y="70622"/>
                </a:lnTo>
                <a:lnTo>
                  <a:pt x="20568" y="70633"/>
                </a:lnTo>
                <a:cubicBezTo>
                  <a:pt x="9221" y="70633"/>
                  <a:pt x="23" y="61435"/>
                  <a:pt x="23" y="50088"/>
                </a:cubicBezTo>
                <a:cubicBezTo>
                  <a:pt x="23" y="38741"/>
                  <a:pt x="9221" y="29542"/>
                  <a:pt x="20568" y="29542"/>
                </a:cubicBezTo>
                <a:lnTo>
                  <a:pt x="343133" y="2953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4" name="Graphic 100" descr="Dismiss Square&#10;Keyword: fluent-icon;&#10;Metaphor: x, close, cancel, remove;&#10;&#10;Used in scenarios where UI is closed, dismissed, or removed.">
            <a:extLst>
              <a:ext uri="{FF2B5EF4-FFF2-40B4-BE49-F238E27FC236}">
                <a16:creationId xmlns:a16="http://schemas.microsoft.com/office/drawing/2014/main" id="{5BF168B1-70A3-81D5-E0A0-217C8AC2057B}"/>
              </a:ext>
            </a:extLst>
          </p:cNvPr>
          <p:cNvSpPr/>
          <p:nvPr/>
        </p:nvSpPr>
        <p:spPr>
          <a:xfrm>
            <a:off x="6400371" y="3180832"/>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2" name="Graphic 59" descr="Database Multiple&#10;Keyword: fluent-icon;&#10;Metaphor: data, information;&#10;&#10;Used to represent copying over a database, or it's contents.">
            <a:extLst>
              <a:ext uri="{FF2B5EF4-FFF2-40B4-BE49-F238E27FC236}">
                <a16:creationId xmlns:a16="http://schemas.microsoft.com/office/drawing/2014/main" id="{2683C5FD-2E41-4DC0-7220-72312F23B293}"/>
              </a:ext>
            </a:extLst>
          </p:cNvPr>
          <p:cNvSpPr/>
          <p:nvPr/>
        </p:nvSpPr>
        <p:spPr>
          <a:xfrm>
            <a:off x="6380832" y="1823028"/>
            <a:ext cx="525964" cy="591689"/>
          </a:xfrm>
          <a:custGeom>
            <a:avLst/>
            <a:gdLst>
              <a:gd name="connsiteX0" fmla="*/ 194081 w 525964"/>
              <a:gd name="connsiteY0" fmla="*/ 25544 h 591689"/>
              <a:gd name="connsiteX1" fmla="*/ 131491 w 525964"/>
              <a:gd name="connsiteY1" fmla="*/ 98618 h 591689"/>
              <a:gd name="connsiteX2" fmla="*/ 131491 w 525964"/>
              <a:gd name="connsiteY2" fmla="*/ 197684 h 591689"/>
              <a:gd name="connsiteX3" fmla="*/ 147927 w 525964"/>
              <a:gd name="connsiteY3" fmla="*/ 197237 h 591689"/>
              <a:gd name="connsiteX4" fmla="*/ 164364 w 525964"/>
              <a:gd name="connsiteY4" fmla="*/ 197683 h 591689"/>
              <a:gd name="connsiteX5" fmla="*/ 164364 w 525964"/>
              <a:gd name="connsiteY5" fmla="*/ 154440 h 591689"/>
              <a:gd name="connsiteX6" fmla="*/ 194081 w 525964"/>
              <a:gd name="connsiteY6" fmla="*/ 171693 h 591689"/>
              <a:gd name="connsiteX7" fmla="*/ 328728 w 525964"/>
              <a:gd name="connsiteY7" fmla="*/ 197237 h 591689"/>
              <a:gd name="connsiteX8" fmla="*/ 463374 w 525964"/>
              <a:gd name="connsiteY8" fmla="*/ 171693 h 591689"/>
              <a:gd name="connsiteX9" fmla="*/ 493091 w 525964"/>
              <a:gd name="connsiteY9" fmla="*/ 154440 h 591689"/>
              <a:gd name="connsiteX10" fmla="*/ 493091 w 525964"/>
              <a:gd name="connsiteY10" fmla="*/ 427346 h 591689"/>
              <a:gd name="connsiteX11" fmla="*/ 449772 w 525964"/>
              <a:gd name="connsiteY11" fmla="*/ 470495 h 591689"/>
              <a:gd name="connsiteX12" fmla="*/ 328731 w 525964"/>
              <a:gd name="connsiteY12" fmla="*/ 493091 h 591689"/>
              <a:gd name="connsiteX13" fmla="*/ 328728 w 525964"/>
              <a:gd name="connsiteY13" fmla="*/ 509508 h 591689"/>
              <a:gd name="connsiteX14" fmla="*/ 327051 w 525964"/>
              <a:gd name="connsiteY14" fmla="*/ 525961 h 591689"/>
              <a:gd name="connsiteX15" fmla="*/ 328728 w 525964"/>
              <a:gd name="connsiteY15" fmla="*/ 525964 h 591689"/>
              <a:gd name="connsiteX16" fmla="*/ 463374 w 525964"/>
              <a:gd name="connsiteY16" fmla="*/ 500419 h 591689"/>
              <a:gd name="connsiteX17" fmla="*/ 525964 w 525964"/>
              <a:gd name="connsiteY17" fmla="*/ 427346 h 591689"/>
              <a:gd name="connsiteX18" fmla="*/ 525964 w 525964"/>
              <a:gd name="connsiteY18" fmla="*/ 98618 h 591689"/>
              <a:gd name="connsiteX19" fmla="*/ 463374 w 525964"/>
              <a:gd name="connsiteY19" fmla="*/ 25544 h 591689"/>
              <a:gd name="connsiteX20" fmla="*/ 328728 w 525964"/>
              <a:gd name="connsiteY20" fmla="*/ 0 h 591689"/>
              <a:gd name="connsiteX21" fmla="*/ 194081 w 525964"/>
              <a:gd name="connsiteY21" fmla="*/ 25544 h 591689"/>
              <a:gd name="connsiteX22" fmla="*/ 207684 w 525964"/>
              <a:gd name="connsiteY22" fmla="*/ 141766 h 591689"/>
              <a:gd name="connsiteX23" fmla="*/ 164364 w 525964"/>
              <a:gd name="connsiteY23" fmla="*/ 98618 h 591689"/>
              <a:gd name="connsiteX24" fmla="*/ 207684 w 525964"/>
              <a:gd name="connsiteY24" fmla="*/ 55470 h 591689"/>
              <a:gd name="connsiteX25" fmla="*/ 328728 w 525964"/>
              <a:gd name="connsiteY25" fmla="*/ 32873 h 591689"/>
              <a:gd name="connsiteX26" fmla="*/ 449772 w 525964"/>
              <a:gd name="connsiteY26" fmla="*/ 55470 h 591689"/>
              <a:gd name="connsiteX27" fmla="*/ 493091 w 525964"/>
              <a:gd name="connsiteY27" fmla="*/ 98618 h 591689"/>
              <a:gd name="connsiteX28" fmla="*/ 449772 w 525964"/>
              <a:gd name="connsiteY28" fmla="*/ 141766 h 591689"/>
              <a:gd name="connsiteX29" fmla="*/ 328728 w 525964"/>
              <a:gd name="connsiteY29" fmla="*/ 164364 h 591689"/>
              <a:gd name="connsiteX30" fmla="*/ 207684 w 525964"/>
              <a:gd name="connsiteY30" fmla="*/ 141766 h 591689"/>
              <a:gd name="connsiteX31" fmla="*/ 164364 w 525964"/>
              <a:gd name="connsiteY31" fmla="*/ 230611 h 591689"/>
              <a:gd name="connsiteX32" fmla="*/ 193267 w 525964"/>
              <a:gd name="connsiteY32" fmla="*/ 234042 h 591689"/>
              <a:gd name="connsiteX33" fmla="*/ 230103 w 525964"/>
              <a:gd name="connsiteY33" fmla="*/ 243946 h 591689"/>
              <a:gd name="connsiteX34" fmla="*/ 295855 w 525964"/>
              <a:gd name="connsiteY34" fmla="*/ 312291 h 591689"/>
              <a:gd name="connsiteX35" fmla="*/ 147927 w 525964"/>
              <a:gd name="connsiteY35" fmla="*/ 394473 h 591689"/>
              <a:gd name="connsiteX36" fmla="*/ 0 w 525964"/>
              <a:gd name="connsiteY36" fmla="*/ 312291 h 591689"/>
              <a:gd name="connsiteX37" fmla="*/ 131491 w 525964"/>
              <a:gd name="connsiteY37" fmla="*/ 230611 h 591689"/>
              <a:gd name="connsiteX38" fmla="*/ 147927 w 525964"/>
              <a:gd name="connsiteY38" fmla="*/ 230109 h 591689"/>
              <a:gd name="connsiteX39" fmla="*/ 164364 w 525964"/>
              <a:gd name="connsiteY39" fmla="*/ 230611 h 591689"/>
              <a:gd name="connsiteX40" fmla="*/ 293412 w 525964"/>
              <a:gd name="connsiteY40" fmla="*/ 524462 h 591689"/>
              <a:gd name="connsiteX41" fmla="*/ 147927 w 525964"/>
              <a:gd name="connsiteY41" fmla="*/ 591690 h 591689"/>
              <a:gd name="connsiteX42" fmla="*/ 0 w 525964"/>
              <a:gd name="connsiteY42" fmla="*/ 509508 h 591689"/>
              <a:gd name="connsiteX43" fmla="*/ 0 w 525964"/>
              <a:gd name="connsiteY43" fmla="*/ 379805 h 591689"/>
              <a:gd name="connsiteX44" fmla="*/ 27363 w 525964"/>
              <a:gd name="connsiteY44" fmla="*/ 399138 h 591689"/>
              <a:gd name="connsiteX45" fmla="*/ 147927 w 525964"/>
              <a:gd name="connsiteY45" fmla="*/ 427346 h 591689"/>
              <a:gd name="connsiteX46" fmla="*/ 268491 w 525964"/>
              <a:gd name="connsiteY46" fmla="*/ 399138 h 591689"/>
              <a:gd name="connsiteX47" fmla="*/ 295897 w 525964"/>
              <a:gd name="connsiteY47" fmla="*/ 379766 h 591689"/>
              <a:gd name="connsiteX48" fmla="*/ 295858 w 525964"/>
              <a:gd name="connsiteY48" fmla="*/ 491678 h 591689"/>
              <a:gd name="connsiteX49" fmla="*/ 295858 w 525964"/>
              <a:gd name="connsiteY49" fmla="*/ 491737 h 591689"/>
              <a:gd name="connsiteX50" fmla="*/ 295855 w 525964"/>
              <a:gd name="connsiteY50" fmla="*/ 509508 h 591689"/>
              <a:gd name="connsiteX51" fmla="*/ 293412 w 525964"/>
              <a:gd name="connsiteY51" fmla="*/ 524462 h 59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5964" h="591689">
                <a:moveTo>
                  <a:pt x="194081" y="25544"/>
                </a:moveTo>
                <a:cubicBezTo>
                  <a:pt x="160259" y="40917"/>
                  <a:pt x="131491" y="65515"/>
                  <a:pt x="131491" y="98618"/>
                </a:cubicBezTo>
                <a:lnTo>
                  <a:pt x="131491" y="197684"/>
                </a:lnTo>
                <a:cubicBezTo>
                  <a:pt x="136921" y="197387"/>
                  <a:pt x="142404" y="197237"/>
                  <a:pt x="147927" y="197237"/>
                </a:cubicBezTo>
                <a:cubicBezTo>
                  <a:pt x="153463" y="197237"/>
                  <a:pt x="158946" y="197387"/>
                  <a:pt x="164364" y="197683"/>
                </a:cubicBezTo>
                <a:lnTo>
                  <a:pt x="164364" y="154440"/>
                </a:lnTo>
                <a:cubicBezTo>
                  <a:pt x="173274" y="161092"/>
                  <a:pt x="183427" y="166850"/>
                  <a:pt x="194081" y="171693"/>
                </a:cubicBezTo>
                <a:cubicBezTo>
                  <a:pt x="229387" y="187741"/>
                  <a:pt x="277006" y="197237"/>
                  <a:pt x="328728" y="197237"/>
                </a:cubicBezTo>
                <a:cubicBezTo>
                  <a:pt x="380449" y="197237"/>
                  <a:pt x="428069" y="187741"/>
                  <a:pt x="463374" y="171693"/>
                </a:cubicBezTo>
                <a:cubicBezTo>
                  <a:pt x="474028" y="166850"/>
                  <a:pt x="484183" y="161092"/>
                  <a:pt x="493091" y="154440"/>
                </a:cubicBezTo>
                <a:lnTo>
                  <a:pt x="493091" y="427346"/>
                </a:lnTo>
                <a:cubicBezTo>
                  <a:pt x="493091" y="439630"/>
                  <a:pt x="481385" y="456123"/>
                  <a:pt x="449772" y="470495"/>
                </a:cubicBezTo>
                <a:cubicBezTo>
                  <a:pt x="419640" y="484189"/>
                  <a:pt x="376860" y="493091"/>
                  <a:pt x="328731" y="493091"/>
                </a:cubicBezTo>
                <a:lnTo>
                  <a:pt x="328728" y="509508"/>
                </a:lnTo>
                <a:cubicBezTo>
                  <a:pt x="328728" y="515211"/>
                  <a:pt x="328142" y="520698"/>
                  <a:pt x="327051" y="525961"/>
                </a:cubicBezTo>
                <a:lnTo>
                  <a:pt x="328728" y="525964"/>
                </a:lnTo>
                <a:cubicBezTo>
                  <a:pt x="380449" y="525964"/>
                  <a:pt x="428069" y="516467"/>
                  <a:pt x="463374" y="500419"/>
                </a:cubicBezTo>
                <a:cubicBezTo>
                  <a:pt x="497197" y="485047"/>
                  <a:pt x="525964" y="460449"/>
                  <a:pt x="525964" y="427346"/>
                </a:cubicBezTo>
                <a:lnTo>
                  <a:pt x="525964" y="98618"/>
                </a:lnTo>
                <a:cubicBezTo>
                  <a:pt x="525964" y="65515"/>
                  <a:pt x="497197" y="40917"/>
                  <a:pt x="463374" y="25544"/>
                </a:cubicBezTo>
                <a:cubicBezTo>
                  <a:pt x="428069" y="9496"/>
                  <a:pt x="380449" y="0"/>
                  <a:pt x="328728" y="0"/>
                </a:cubicBezTo>
                <a:cubicBezTo>
                  <a:pt x="277006" y="0"/>
                  <a:pt x="229387" y="9496"/>
                  <a:pt x="194081" y="25544"/>
                </a:cubicBezTo>
                <a:close/>
                <a:moveTo>
                  <a:pt x="207684" y="141766"/>
                </a:moveTo>
                <a:cubicBezTo>
                  <a:pt x="176069" y="127396"/>
                  <a:pt x="164364" y="110903"/>
                  <a:pt x="164364" y="98618"/>
                </a:cubicBezTo>
                <a:cubicBezTo>
                  <a:pt x="164364" y="86333"/>
                  <a:pt x="176069" y="69840"/>
                  <a:pt x="207684" y="55470"/>
                </a:cubicBezTo>
                <a:cubicBezTo>
                  <a:pt x="237815" y="41774"/>
                  <a:pt x="280595" y="32873"/>
                  <a:pt x="328728" y="32873"/>
                </a:cubicBezTo>
                <a:cubicBezTo>
                  <a:pt x="376860" y="32873"/>
                  <a:pt x="419640" y="41774"/>
                  <a:pt x="449772" y="55470"/>
                </a:cubicBezTo>
                <a:cubicBezTo>
                  <a:pt x="481385" y="69840"/>
                  <a:pt x="493091" y="86333"/>
                  <a:pt x="493091" y="98618"/>
                </a:cubicBezTo>
                <a:cubicBezTo>
                  <a:pt x="493091" y="110903"/>
                  <a:pt x="481385" y="127396"/>
                  <a:pt x="449772" y="141766"/>
                </a:cubicBezTo>
                <a:cubicBezTo>
                  <a:pt x="419640" y="155462"/>
                  <a:pt x="376860" y="164364"/>
                  <a:pt x="328728" y="164364"/>
                </a:cubicBezTo>
                <a:cubicBezTo>
                  <a:pt x="280595" y="164364"/>
                  <a:pt x="237815" y="155462"/>
                  <a:pt x="207684" y="141766"/>
                </a:cubicBezTo>
                <a:close/>
                <a:moveTo>
                  <a:pt x="164364" y="230611"/>
                </a:moveTo>
                <a:cubicBezTo>
                  <a:pt x="174330" y="231223"/>
                  <a:pt x="183998" y="232385"/>
                  <a:pt x="193267" y="234042"/>
                </a:cubicBezTo>
                <a:cubicBezTo>
                  <a:pt x="206449" y="236397"/>
                  <a:pt x="218824" y="239752"/>
                  <a:pt x="230103" y="243946"/>
                </a:cubicBezTo>
                <a:cubicBezTo>
                  <a:pt x="269751" y="258688"/>
                  <a:pt x="295855" y="283796"/>
                  <a:pt x="295855" y="312291"/>
                </a:cubicBezTo>
                <a:cubicBezTo>
                  <a:pt x="295855" y="357679"/>
                  <a:pt x="229625" y="394473"/>
                  <a:pt x="147927" y="394473"/>
                </a:cubicBezTo>
                <a:cubicBezTo>
                  <a:pt x="66229" y="394473"/>
                  <a:pt x="0" y="357679"/>
                  <a:pt x="0" y="312291"/>
                </a:cubicBezTo>
                <a:cubicBezTo>
                  <a:pt x="0" y="269990"/>
                  <a:pt x="57528" y="235153"/>
                  <a:pt x="131491" y="230611"/>
                </a:cubicBezTo>
                <a:cubicBezTo>
                  <a:pt x="136888" y="230280"/>
                  <a:pt x="142372" y="230109"/>
                  <a:pt x="147927" y="230109"/>
                </a:cubicBezTo>
                <a:cubicBezTo>
                  <a:pt x="153483" y="230109"/>
                  <a:pt x="158967" y="230280"/>
                  <a:pt x="164364" y="230611"/>
                </a:cubicBezTo>
                <a:close/>
                <a:moveTo>
                  <a:pt x="293412" y="524462"/>
                </a:moveTo>
                <a:cubicBezTo>
                  <a:pt x="280760" y="562709"/>
                  <a:pt x="220435" y="591690"/>
                  <a:pt x="147927" y="591690"/>
                </a:cubicBezTo>
                <a:cubicBezTo>
                  <a:pt x="66229" y="591690"/>
                  <a:pt x="0" y="554899"/>
                  <a:pt x="0" y="509508"/>
                </a:cubicBezTo>
                <a:lnTo>
                  <a:pt x="0" y="379805"/>
                </a:lnTo>
                <a:cubicBezTo>
                  <a:pt x="8378" y="387343"/>
                  <a:pt x="17750" y="393796"/>
                  <a:pt x="27363" y="399138"/>
                </a:cubicBezTo>
                <a:cubicBezTo>
                  <a:pt x="59877" y="417201"/>
                  <a:pt x="102567" y="427346"/>
                  <a:pt x="147927" y="427346"/>
                </a:cubicBezTo>
                <a:cubicBezTo>
                  <a:pt x="193288" y="427346"/>
                  <a:pt x="235978" y="417201"/>
                  <a:pt x="268491" y="399138"/>
                </a:cubicBezTo>
                <a:cubicBezTo>
                  <a:pt x="278120" y="393789"/>
                  <a:pt x="287508" y="387320"/>
                  <a:pt x="295897" y="379766"/>
                </a:cubicBezTo>
                <a:cubicBezTo>
                  <a:pt x="295884" y="411866"/>
                  <a:pt x="295865" y="459407"/>
                  <a:pt x="295858" y="491678"/>
                </a:cubicBezTo>
                <a:lnTo>
                  <a:pt x="295858" y="491737"/>
                </a:lnTo>
                <a:cubicBezTo>
                  <a:pt x="295855" y="498407"/>
                  <a:pt x="295855" y="504419"/>
                  <a:pt x="295855" y="509508"/>
                </a:cubicBezTo>
                <a:cubicBezTo>
                  <a:pt x="295855" y="514616"/>
                  <a:pt x="295017" y="519613"/>
                  <a:pt x="293412" y="524462"/>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3" name="Title 2">
            <a:extLst>
              <a:ext uri="{FF2B5EF4-FFF2-40B4-BE49-F238E27FC236}">
                <a16:creationId xmlns:a16="http://schemas.microsoft.com/office/drawing/2014/main" id="{FD891AA9-7A24-4799-73D6-4DAEB3FA85EA}"/>
              </a:ext>
            </a:extLst>
          </p:cNvPr>
          <p:cNvSpPr>
            <a:spLocks noGrp="1"/>
          </p:cNvSpPr>
          <p:nvPr>
            <p:ph type="title"/>
          </p:nvPr>
        </p:nvSpPr>
        <p:spPr>
          <a:xfrm>
            <a:off x="567800" y="2813447"/>
            <a:ext cx="3581402" cy="1231106"/>
          </a:xfrm>
        </p:spPr>
        <p:txBody>
          <a:bodyPr/>
          <a:lstStyle/>
          <a:p>
            <a:r>
              <a:rPr lang="en-US" dirty="0">
                <a:latin typeface="Open Sans"/>
                <a:ea typeface="Open Sans"/>
                <a:cs typeface="Open Sans"/>
              </a:rPr>
              <a:t>SCREENSHOT OF TALK</a:t>
            </a:r>
            <a:endParaRPr lang="en-US" dirty="0"/>
          </a:p>
        </p:txBody>
      </p:sp>
      <p:sp>
        <p:nvSpPr>
          <p:cNvPr id="4" name="Text Placeholder 3">
            <a:extLst>
              <a:ext uri="{FF2B5EF4-FFF2-40B4-BE49-F238E27FC236}">
                <a16:creationId xmlns:a16="http://schemas.microsoft.com/office/drawing/2014/main" id="{DD3D47E8-B873-DFAD-92EB-A5723289408D}"/>
              </a:ext>
            </a:extLst>
          </p:cNvPr>
          <p:cNvSpPr>
            <a:spLocks noGrp="1"/>
          </p:cNvSpPr>
          <p:nvPr>
            <p:ph type="body" sz="quarter" idx="20"/>
          </p:nvPr>
        </p:nvSpPr>
        <p:spPr/>
        <p:txBody>
          <a:bodyPr/>
          <a:lstStyle/>
          <a:p>
            <a:r>
              <a:rPr lang="en-US">
                <a:latin typeface="Open Sans"/>
                <a:ea typeface="Open Sans"/>
                <a:cs typeface="Open Sans"/>
              </a:rPr>
              <a:t>Stampede protection</a:t>
            </a:r>
            <a:endParaRPr lang="en-US"/>
          </a:p>
        </p:txBody>
      </p:sp>
      <p:sp>
        <p:nvSpPr>
          <p:cNvPr id="5" name="Text Placeholder 4">
            <a:extLst>
              <a:ext uri="{FF2B5EF4-FFF2-40B4-BE49-F238E27FC236}">
                <a16:creationId xmlns:a16="http://schemas.microsoft.com/office/drawing/2014/main" id="{DB8E98ED-353C-0686-B355-F9CCC90234BA}"/>
              </a:ext>
            </a:extLst>
          </p:cNvPr>
          <p:cNvSpPr>
            <a:spLocks noGrp="1"/>
          </p:cNvSpPr>
          <p:nvPr>
            <p:ph type="body" sz="quarter" idx="22"/>
          </p:nvPr>
        </p:nvSpPr>
        <p:spPr>
          <a:xfrm>
            <a:off x="7228847" y="1697391"/>
            <a:ext cx="3744187" cy="830997"/>
          </a:xfrm>
        </p:spPr>
        <p:txBody>
          <a:bodyPr/>
          <a:lstStyle/>
          <a:p>
            <a:r>
              <a:rPr lang="en-US">
                <a:latin typeface="Open Sans"/>
                <a:ea typeface="Open Sans"/>
                <a:cs typeface="Open Sans"/>
              </a:rPr>
              <a:t>Single interface for both in-process and out-of-process caching</a:t>
            </a:r>
            <a:endParaRPr lang="en-US"/>
          </a:p>
        </p:txBody>
      </p:sp>
      <p:sp>
        <p:nvSpPr>
          <p:cNvPr id="7" name="Text Placeholder 6">
            <a:extLst>
              <a:ext uri="{FF2B5EF4-FFF2-40B4-BE49-F238E27FC236}">
                <a16:creationId xmlns:a16="http://schemas.microsoft.com/office/drawing/2014/main" id="{793BA50F-88D5-B271-E90D-A643D9285442}"/>
              </a:ext>
            </a:extLst>
          </p:cNvPr>
          <p:cNvSpPr>
            <a:spLocks noGrp="1"/>
          </p:cNvSpPr>
          <p:nvPr>
            <p:ph type="body" sz="quarter" idx="24"/>
          </p:nvPr>
        </p:nvSpPr>
        <p:spPr>
          <a:xfrm>
            <a:off x="7228847" y="4616380"/>
            <a:ext cx="3597649" cy="276999"/>
          </a:xfrm>
        </p:spPr>
        <p:txBody>
          <a:bodyPr/>
          <a:lstStyle/>
          <a:p>
            <a:r>
              <a:rPr lang="en-US">
                <a:latin typeface="Open Sans"/>
                <a:ea typeface="Open Sans"/>
                <a:cs typeface="Open Sans"/>
              </a:rPr>
              <a:t>Streamlined configuration</a:t>
            </a:r>
            <a:endParaRPr lang="en-US"/>
          </a:p>
        </p:txBody>
      </p:sp>
      <p:pic>
        <p:nvPicPr>
          <p:cNvPr id="2" name="Picture 1">
            <a:extLst>
              <a:ext uri="{FF2B5EF4-FFF2-40B4-BE49-F238E27FC236}">
                <a16:creationId xmlns:a16="http://schemas.microsoft.com/office/drawing/2014/main" id="{7F2698F1-B645-A5EB-DBEB-2BD3C8B83235}"/>
              </a:ext>
            </a:extLst>
          </p:cNvPr>
          <p:cNvPicPr>
            <a:picLocks noChangeAspect="1"/>
          </p:cNvPicPr>
          <p:nvPr/>
        </p:nvPicPr>
        <p:blipFill>
          <a:blip r:embed="rId3"/>
          <a:stretch>
            <a:fillRect/>
          </a:stretch>
        </p:blipFill>
        <p:spPr>
          <a:xfrm>
            <a:off x="0" y="1741856"/>
            <a:ext cx="12192000" cy="3374287"/>
          </a:xfrm>
          <a:prstGeom prst="rect">
            <a:avLst/>
          </a:prstGeom>
        </p:spPr>
      </p:pic>
    </p:spTree>
    <p:extLst>
      <p:ext uri="{BB962C8B-B14F-4D97-AF65-F5344CB8AC3E}">
        <p14:creationId xmlns:p14="http://schemas.microsoft.com/office/powerpoint/2010/main" val="35575298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4DAB-CE3B-A2BF-1744-FF359AC0CB3D}"/>
              </a:ext>
            </a:extLst>
          </p:cNvPr>
          <p:cNvSpPr>
            <a:spLocks noGrp="1"/>
          </p:cNvSpPr>
          <p:nvPr>
            <p:ph type="title"/>
          </p:nvPr>
        </p:nvSpPr>
        <p:spPr/>
        <p:txBody>
          <a:bodyPr/>
          <a:lstStyle/>
          <a:p>
            <a:r>
              <a:rPr lang="en-US">
                <a:gradFill flip="none">
                  <a:gsLst>
                    <a:gs pos="1000">
                      <a:srgbClr val="D502AA"/>
                    </a:gs>
                    <a:gs pos="20000">
                      <a:srgbClr val="E566CC"/>
                    </a:gs>
                    <a:gs pos="56000">
                      <a:srgbClr val="E76BC7"/>
                    </a:gs>
                    <a:gs pos="100000">
                      <a:srgbClr val="FA94A1"/>
                    </a:gs>
                  </a:gsLst>
                  <a:lin ang="10800000" scaled="1"/>
                  <a:tileRect/>
                </a:gradFill>
                <a:latin typeface="Open Sans"/>
                <a:ea typeface="Open Sans"/>
                <a:cs typeface="Open Sans"/>
              </a:rPr>
              <a:t>Challenges</a:t>
            </a:r>
            <a:endParaRPr lang="en-US">
              <a:gradFill flip="none" rotWithShape="1">
                <a:gsLst>
                  <a:gs pos="1000">
                    <a:srgbClr val="D502AA"/>
                  </a:gs>
                  <a:gs pos="20000">
                    <a:srgbClr val="E566CC"/>
                  </a:gs>
                  <a:gs pos="56000">
                    <a:srgbClr val="E76BC7"/>
                  </a:gs>
                  <a:gs pos="100000">
                    <a:srgbClr val="FA94A1"/>
                  </a:gs>
                </a:gsLst>
                <a:lin ang="10800000" scaled="1"/>
                <a:tileRect/>
              </a:gradFill>
            </a:endParaRPr>
          </a:p>
        </p:txBody>
      </p:sp>
      <p:sp>
        <p:nvSpPr>
          <p:cNvPr id="3" name="Text Placeholder 2">
            <a:extLst>
              <a:ext uri="{FF2B5EF4-FFF2-40B4-BE49-F238E27FC236}">
                <a16:creationId xmlns:a16="http://schemas.microsoft.com/office/drawing/2014/main" id="{EFD4F2CA-B7C2-2B18-0C09-9C8A6B93CC91}"/>
              </a:ext>
            </a:extLst>
          </p:cNvPr>
          <p:cNvSpPr>
            <a:spLocks noGrp="1"/>
          </p:cNvSpPr>
          <p:nvPr>
            <p:ph type="body" sz="quarter" idx="10"/>
          </p:nvPr>
        </p:nvSpPr>
        <p:spPr/>
        <p:txBody>
          <a:bodyPr/>
          <a:lstStyle/>
          <a:p>
            <a:r>
              <a:rPr lang="en-US">
                <a:latin typeface="Open Sans"/>
                <a:ea typeface="Open Sans"/>
                <a:cs typeface="Open Sans"/>
              </a:rPr>
              <a:t>Of being so fast</a:t>
            </a:r>
            <a:endParaRPr lang="en-US"/>
          </a:p>
        </p:txBody>
      </p:sp>
    </p:spTree>
    <p:extLst>
      <p:ext uri="{BB962C8B-B14F-4D97-AF65-F5344CB8AC3E}">
        <p14:creationId xmlns:p14="http://schemas.microsoft.com/office/powerpoint/2010/main" val="11624358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47DA-00AC-EC41-9E64-55B7E1E861A9}"/>
              </a:ext>
            </a:extLst>
          </p:cNvPr>
          <p:cNvSpPr>
            <a:spLocks noGrp="1"/>
          </p:cNvSpPr>
          <p:nvPr>
            <p:ph type="title"/>
          </p:nvPr>
        </p:nvSpPr>
        <p:spPr>
          <a:xfrm>
            <a:off x="4290154" y="2056480"/>
            <a:ext cx="7008037" cy="1231106"/>
          </a:xfrm>
        </p:spPr>
        <p:txBody>
          <a:bodyPr/>
          <a:lstStyle/>
          <a:p>
            <a:r>
              <a:rPr lang="en-US">
                <a:latin typeface="Open Sans"/>
                <a:ea typeface="Open Sans"/>
                <a:cs typeface="Open Sans"/>
              </a:rPr>
              <a:t>.NET releases and</a:t>
            </a:r>
            <a:br>
              <a:rPr lang="en-US">
                <a:latin typeface="Open Sans"/>
                <a:ea typeface="Open Sans"/>
                <a:cs typeface="Open Sans"/>
              </a:rPr>
            </a:br>
            <a:r>
              <a:rPr lang="en-US">
                <a:latin typeface="Open Sans"/>
                <a:ea typeface="Open Sans"/>
                <a:cs typeface="Open Sans"/>
              </a:rPr>
              <a:t>their amazing docs</a:t>
            </a:r>
            <a:endParaRPr lang="en-US"/>
          </a:p>
        </p:txBody>
      </p:sp>
      <p:sp>
        <p:nvSpPr>
          <p:cNvPr id="3" name="Text Placeholder 2">
            <a:extLst>
              <a:ext uri="{FF2B5EF4-FFF2-40B4-BE49-F238E27FC236}">
                <a16:creationId xmlns:a16="http://schemas.microsoft.com/office/drawing/2014/main" id="{F677BF1B-1D77-DD5C-876F-6ACFB850B74B}"/>
              </a:ext>
            </a:extLst>
          </p:cNvPr>
          <p:cNvSpPr>
            <a:spLocks noGrp="1"/>
          </p:cNvSpPr>
          <p:nvPr>
            <p:ph type="body" sz="quarter" idx="10"/>
          </p:nvPr>
        </p:nvSpPr>
        <p:spPr>
          <a:xfrm>
            <a:off x="4290153" y="3524149"/>
            <a:ext cx="4622647" cy="984885"/>
          </a:xfrm>
        </p:spPr>
        <p:txBody>
          <a:bodyPr/>
          <a:lstStyle/>
          <a:p>
            <a:r>
              <a:rPr lang="en-US" sz="1600" dirty="0">
                <a:latin typeface="Open Sans"/>
                <a:ea typeface="Open Sans"/>
                <a:cs typeface="Open Sans"/>
              </a:rPr>
              <a:t>Wow, the folks at Microsoft do great documentation but this means that when you're keeping a close look at it, you can get very excited about things that don't exist yet.</a:t>
            </a:r>
            <a:endParaRPr lang="en-US" sz="1600" dirty="0"/>
          </a:p>
        </p:txBody>
      </p:sp>
    </p:spTree>
    <p:extLst>
      <p:ext uri="{BB962C8B-B14F-4D97-AF65-F5344CB8AC3E}">
        <p14:creationId xmlns:p14="http://schemas.microsoft.com/office/powerpoint/2010/main" val="26878656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47DA-00AC-EC41-9E64-55B7E1E861A9}"/>
              </a:ext>
            </a:extLst>
          </p:cNvPr>
          <p:cNvSpPr>
            <a:spLocks noGrp="1"/>
          </p:cNvSpPr>
          <p:nvPr>
            <p:ph type="title"/>
          </p:nvPr>
        </p:nvSpPr>
        <p:spPr>
          <a:xfrm>
            <a:off x="4290154" y="2056480"/>
            <a:ext cx="4622646" cy="1846659"/>
          </a:xfrm>
        </p:spPr>
        <p:txBody>
          <a:bodyPr/>
          <a:lstStyle/>
          <a:p>
            <a:r>
              <a:rPr lang="en-US">
                <a:latin typeface="Open Sans"/>
                <a:ea typeface="Open Sans"/>
                <a:cs typeface="Open Sans"/>
              </a:rPr>
              <a:t>It is a </a:t>
            </a:r>
            <a:br>
              <a:rPr lang="en-US">
                <a:latin typeface="Open Sans"/>
                <a:ea typeface="Open Sans"/>
                <a:cs typeface="Open Sans"/>
              </a:rPr>
            </a:br>
            <a:r>
              <a:rPr lang="en-US">
                <a:latin typeface="Open Sans"/>
                <a:ea typeface="Open Sans"/>
                <a:cs typeface="Open Sans"/>
              </a:rPr>
              <a:t>gamble!</a:t>
            </a:r>
            <a:br>
              <a:rPr lang="en-US">
                <a:latin typeface="Open Sans"/>
                <a:ea typeface="Open Sans"/>
                <a:cs typeface="Open Sans"/>
              </a:rPr>
            </a:br>
            <a:endParaRPr lang="en-US"/>
          </a:p>
        </p:txBody>
      </p:sp>
      <p:sp>
        <p:nvSpPr>
          <p:cNvPr id="3" name="Text Placeholder 2">
            <a:extLst>
              <a:ext uri="{FF2B5EF4-FFF2-40B4-BE49-F238E27FC236}">
                <a16:creationId xmlns:a16="http://schemas.microsoft.com/office/drawing/2014/main" id="{F677BF1B-1D77-DD5C-876F-6ACFB850B74B}"/>
              </a:ext>
            </a:extLst>
          </p:cNvPr>
          <p:cNvSpPr>
            <a:spLocks noGrp="1"/>
          </p:cNvSpPr>
          <p:nvPr>
            <p:ph type="body" sz="quarter" idx="10"/>
          </p:nvPr>
        </p:nvSpPr>
        <p:spPr>
          <a:xfrm>
            <a:off x="4290153" y="3524149"/>
            <a:ext cx="4622647" cy="984885"/>
          </a:xfrm>
        </p:spPr>
        <p:txBody>
          <a:bodyPr/>
          <a:lstStyle/>
          <a:p>
            <a:r>
              <a:rPr lang="en-US" sz="1600">
                <a:latin typeface="Open Sans"/>
                <a:ea typeface="Open Sans"/>
                <a:cs typeface="Open Sans"/>
              </a:rPr>
              <a:t>We built on top of a public preview and we do that knowing that the feature isn't quite ready but we trust Microsoft enough to do that and so far, it has worked in our </a:t>
            </a:r>
            <a:r>
              <a:rPr lang="en-US" sz="1600" err="1">
                <a:latin typeface="Open Sans"/>
                <a:ea typeface="Open Sans"/>
                <a:cs typeface="Open Sans"/>
              </a:rPr>
              <a:t>favour</a:t>
            </a:r>
            <a:r>
              <a:rPr lang="en-US" sz="1600">
                <a:latin typeface="Open Sans"/>
                <a:ea typeface="Open Sans"/>
                <a:cs typeface="Open Sans"/>
              </a:rPr>
              <a:t>.</a:t>
            </a:r>
            <a:endParaRPr lang="en-US" sz="1600"/>
          </a:p>
        </p:txBody>
      </p:sp>
    </p:spTree>
    <p:extLst>
      <p:ext uri="{BB962C8B-B14F-4D97-AF65-F5344CB8AC3E}">
        <p14:creationId xmlns:p14="http://schemas.microsoft.com/office/powerpoint/2010/main" val="38465437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47DA-00AC-EC41-9E64-55B7E1E861A9}"/>
              </a:ext>
            </a:extLst>
          </p:cNvPr>
          <p:cNvSpPr>
            <a:spLocks noGrp="1"/>
          </p:cNvSpPr>
          <p:nvPr>
            <p:ph type="title"/>
          </p:nvPr>
        </p:nvSpPr>
        <p:spPr>
          <a:xfrm>
            <a:off x="4290154" y="2056480"/>
            <a:ext cx="4622646" cy="1846659"/>
          </a:xfrm>
        </p:spPr>
        <p:txBody>
          <a:bodyPr/>
          <a:lstStyle/>
          <a:p>
            <a:r>
              <a:rPr lang="en-US">
                <a:solidFill>
                  <a:srgbClr val="FAFAFA"/>
                </a:solidFill>
                <a:latin typeface="Open Sans"/>
                <a:ea typeface="Open Sans"/>
                <a:cs typeface="Open Sans"/>
              </a:rPr>
              <a:t>Azure region release schedule</a:t>
            </a:r>
            <a:br>
              <a:rPr lang="en-US">
                <a:latin typeface="Open Sans"/>
                <a:ea typeface="Open Sans"/>
                <a:cs typeface="Open Sans"/>
              </a:rPr>
            </a:br>
            <a:endParaRPr lang="en-US"/>
          </a:p>
        </p:txBody>
      </p:sp>
      <p:sp>
        <p:nvSpPr>
          <p:cNvPr id="3" name="Text Placeholder 2">
            <a:extLst>
              <a:ext uri="{FF2B5EF4-FFF2-40B4-BE49-F238E27FC236}">
                <a16:creationId xmlns:a16="http://schemas.microsoft.com/office/drawing/2014/main" id="{F677BF1B-1D77-DD5C-876F-6ACFB850B74B}"/>
              </a:ext>
            </a:extLst>
          </p:cNvPr>
          <p:cNvSpPr>
            <a:spLocks noGrp="1"/>
          </p:cNvSpPr>
          <p:nvPr>
            <p:ph type="body" sz="quarter" idx="10"/>
          </p:nvPr>
        </p:nvSpPr>
        <p:spPr>
          <a:xfrm>
            <a:off x="4290154" y="3524149"/>
            <a:ext cx="4957364" cy="1538883"/>
          </a:xfrm>
        </p:spPr>
        <p:txBody>
          <a:bodyPr/>
          <a:lstStyle/>
          <a:p>
            <a:r>
              <a:rPr lang="en-US" sz="1600" dirty="0">
                <a:latin typeface="Open Sans"/>
                <a:ea typeface="Open Sans"/>
                <a:cs typeface="Open Sans"/>
              </a:rPr>
              <a:t>Umbraco Cloud, our SaaS product, may not have Umbraco 15 available to everyone on launch.</a:t>
            </a:r>
          </a:p>
          <a:p>
            <a:r>
              <a:rPr lang="en-US" sz="1600" dirty="0">
                <a:latin typeface="Open Sans"/>
                <a:ea typeface="Open Sans"/>
                <a:cs typeface="Open Sans"/>
              </a:rPr>
              <a:t>.NET 9 rolls out to Azure regions "sometime" between 12th and 14th.</a:t>
            </a:r>
            <a:endParaRPr lang="en-US" sz="1600" dirty="0">
              <a:solidFill>
                <a:srgbClr val="333333"/>
              </a:solidFill>
              <a:latin typeface="Open Sans"/>
              <a:ea typeface="Open Sans"/>
              <a:cs typeface="Open Sans"/>
            </a:endParaRPr>
          </a:p>
          <a:p>
            <a:endParaRPr lang="en-US" sz="1600" dirty="0"/>
          </a:p>
        </p:txBody>
      </p:sp>
    </p:spTree>
    <p:extLst>
      <p:ext uri="{BB962C8B-B14F-4D97-AF65-F5344CB8AC3E}">
        <p14:creationId xmlns:p14="http://schemas.microsoft.com/office/powerpoint/2010/main" val="39255801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A screenshot of a web page&#10;&#10;Description automatically generated">
            <a:extLst>
              <a:ext uri="{FF2B5EF4-FFF2-40B4-BE49-F238E27FC236}">
                <a16:creationId xmlns:a16="http://schemas.microsoft.com/office/drawing/2014/main" id="{9FD4B2ED-0B23-EE9D-07E0-47D688521913}"/>
              </a:ext>
            </a:extLst>
          </p:cNvPr>
          <p:cNvPicPr>
            <a:picLocks noGrp="1" noChangeAspect="1"/>
          </p:cNvPicPr>
          <p:nvPr>
            <p:ph type="pic" sz="quarter" idx="21"/>
          </p:nvPr>
        </p:nvPicPr>
        <p:blipFill>
          <a:blip r:embed="rId2"/>
          <a:srcRect l="15563" r="27436" b="-2"/>
          <a:stretch/>
        </p:blipFill>
        <p:spPr>
          <a:xfrm>
            <a:off x="7102334" y="1853587"/>
            <a:ext cx="3760470" cy="3760470"/>
          </a:xfrm>
          <a:noFill/>
        </p:spPr>
      </p:pic>
      <p:sp>
        <p:nvSpPr>
          <p:cNvPr id="3" name="Text Placeholder 2">
            <a:extLst>
              <a:ext uri="{FF2B5EF4-FFF2-40B4-BE49-F238E27FC236}">
                <a16:creationId xmlns:a16="http://schemas.microsoft.com/office/drawing/2014/main" id="{4F5D5382-302B-005A-329E-56724529BF6E}"/>
              </a:ext>
            </a:extLst>
          </p:cNvPr>
          <p:cNvSpPr>
            <a:spLocks noGrp="1"/>
          </p:cNvSpPr>
          <p:nvPr>
            <p:ph type="body" sz="quarter" idx="17"/>
          </p:nvPr>
        </p:nvSpPr>
        <p:spPr>
          <a:xfrm>
            <a:off x="1509699" y="2696798"/>
            <a:ext cx="4570151" cy="1516108"/>
          </a:xfrm>
        </p:spPr>
        <p:txBody>
          <a:bodyPr wrap="square" anchor="t">
            <a:normAutofit fontScale="85000" lnSpcReduction="10000"/>
          </a:bodyPr>
          <a:lstStyle/>
          <a:p>
            <a:pPr>
              <a:spcAft>
                <a:spcPts val="600"/>
              </a:spcAft>
            </a:pPr>
            <a:r>
              <a:rPr lang="en-US" sz="1700">
                <a:latin typeface="Open Sans"/>
                <a:ea typeface="Open Sans"/>
                <a:cs typeface="Open Sans"/>
              </a:rPr>
              <a:t>We just know that it's worth building on top of .NET releases because even if we don't get to use all the cool, new features we have the best shot at it because of our alignment. And we enable our users to use all the powers. Our roadmap can be super ambitious because we are standing on the shoulders of giants.</a:t>
            </a:r>
            <a:endParaRPr lang="en-US" sz="1700"/>
          </a:p>
        </p:txBody>
      </p:sp>
      <p:sp>
        <p:nvSpPr>
          <p:cNvPr id="4" name="Text Placeholder 3">
            <a:extLst>
              <a:ext uri="{FF2B5EF4-FFF2-40B4-BE49-F238E27FC236}">
                <a16:creationId xmlns:a16="http://schemas.microsoft.com/office/drawing/2014/main" id="{576CA92A-65C8-DF2C-772B-578F1D3BF52D}"/>
              </a:ext>
            </a:extLst>
          </p:cNvPr>
          <p:cNvSpPr>
            <a:spLocks noGrp="1"/>
          </p:cNvSpPr>
          <p:nvPr>
            <p:ph type="body" sz="quarter" idx="12"/>
          </p:nvPr>
        </p:nvSpPr>
        <p:spPr>
          <a:xfrm>
            <a:off x="1509699" y="4338735"/>
            <a:ext cx="4451089" cy="184666"/>
          </a:xfrm>
        </p:spPr>
        <p:txBody>
          <a:bodyPr wrap="square" anchor="t">
            <a:noAutofit/>
          </a:bodyPr>
          <a:lstStyle/>
          <a:p>
            <a:pPr>
              <a:spcAft>
                <a:spcPts val="600"/>
              </a:spcAft>
            </a:pPr>
            <a:r>
              <a:rPr lang="en-US" sz="1400" i="1">
                <a:latin typeface="Open Sans"/>
                <a:ea typeface="Open Sans"/>
                <a:cs typeface="Open Sans"/>
              </a:rPr>
              <a:t>Bjarke Berg – Head of CMS</a:t>
            </a:r>
          </a:p>
        </p:txBody>
      </p:sp>
      <p:sp>
        <p:nvSpPr>
          <p:cNvPr id="5" name="Title 4">
            <a:extLst>
              <a:ext uri="{FF2B5EF4-FFF2-40B4-BE49-F238E27FC236}">
                <a16:creationId xmlns:a16="http://schemas.microsoft.com/office/drawing/2014/main" id="{FE154431-6E9D-5139-0ED8-BF07C5F709D8}"/>
              </a:ext>
            </a:extLst>
          </p:cNvPr>
          <p:cNvSpPr>
            <a:spLocks noGrp="1"/>
          </p:cNvSpPr>
          <p:nvPr>
            <p:ph type="title"/>
          </p:nvPr>
        </p:nvSpPr>
        <p:spPr>
          <a:xfrm>
            <a:off x="570677" y="422028"/>
            <a:ext cx="11018520" cy="553998"/>
          </a:xfrm>
        </p:spPr>
        <p:txBody>
          <a:bodyPr wrap="square" anchor="t">
            <a:normAutofit/>
          </a:bodyPr>
          <a:lstStyle/>
          <a:p>
            <a:pPr>
              <a:lnSpc>
                <a:spcPct val="90000"/>
              </a:lnSpc>
            </a:pPr>
            <a:r>
              <a:rPr lang="en-US"/>
              <a:t>But it's worth it! </a:t>
            </a:r>
          </a:p>
        </p:txBody>
      </p:sp>
    </p:spTree>
    <p:extLst>
      <p:ext uri="{BB962C8B-B14F-4D97-AF65-F5344CB8AC3E}">
        <p14:creationId xmlns:p14="http://schemas.microsoft.com/office/powerpoint/2010/main" val="16890060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852A-314A-CB80-C9C3-FCD605A5E1BE}"/>
              </a:ext>
            </a:extLst>
          </p:cNvPr>
          <p:cNvSpPr>
            <a:spLocks noGrp="1"/>
          </p:cNvSpPr>
          <p:nvPr>
            <p:ph type="title"/>
          </p:nvPr>
        </p:nvSpPr>
        <p:spPr>
          <a:xfrm>
            <a:off x="2443043" y="3121223"/>
            <a:ext cx="7305914" cy="615553"/>
          </a:xfrm>
        </p:spPr>
        <p:txBody>
          <a:bodyPr/>
          <a:lstStyle/>
          <a:p>
            <a:r>
              <a:rPr lang="en-US">
                <a:latin typeface="Open Sans"/>
                <a:ea typeface="Open Sans"/>
                <a:cs typeface="Open Sans"/>
              </a:rPr>
              <a:t>Into the future</a:t>
            </a:r>
            <a:endParaRPr lang="en-US"/>
          </a:p>
        </p:txBody>
      </p:sp>
    </p:spTree>
    <p:extLst>
      <p:ext uri="{BB962C8B-B14F-4D97-AF65-F5344CB8AC3E}">
        <p14:creationId xmlns:p14="http://schemas.microsoft.com/office/powerpoint/2010/main" val="27294930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large group of people sitting at tables with their hands up&#10;&#10;Description automatically generated">
            <a:extLst>
              <a:ext uri="{FF2B5EF4-FFF2-40B4-BE49-F238E27FC236}">
                <a16:creationId xmlns:a16="http://schemas.microsoft.com/office/drawing/2014/main" id="{FF6135BC-D339-F111-A5E7-641310BE668A}"/>
              </a:ext>
            </a:extLst>
          </p:cNvPr>
          <p:cNvPicPr>
            <a:picLocks noGrp="1" noChangeAspect="1"/>
          </p:cNvPicPr>
          <p:nvPr>
            <p:ph type="pic" sz="quarter" idx="10"/>
          </p:nvPr>
        </p:nvPicPr>
        <p:blipFill>
          <a:blip r:embed="rId3"/>
          <a:srcRect t="14687" r="-60" b="816"/>
          <a:stretch/>
        </p:blipFill>
        <p:spPr>
          <a:xfrm>
            <a:off x="1175732" y="656287"/>
            <a:ext cx="9846498" cy="5544830"/>
          </a:xfrm>
        </p:spPr>
      </p:pic>
    </p:spTree>
    <p:extLst>
      <p:ext uri="{BB962C8B-B14F-4D97-AF65-F5344CB8AC3E}">
        <p14:creationId xmlns:p14="http://schemas.microsoft.com/office/powerpoint/2010/main" val="16226267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0A3F-D9C2-DBBE-9801-4FB4079AAD3C}"/>
              </a:ext>
            </a:extLst>
          </p:cNvPr>
          <p:cNvSpPr>
            <a:spLocks noGrp="1"/>
          </p:cNvSpPr>
          <p:nvPr>
            <p:ph type="title"/>
          </p:nvPr>
        </p:nvSpPr>
        <p:spPr>
          <a:xfrm>
            <a:off x="567800" y="1804487"/>
            <a:ext cx="3581402" cy="615553"/>
          </a:xfrm>
        </p:spPr>
        <p:txBody>
          <a:bodyPr/>
          <a:lstStyle/>
          <a:p>
            <a:r>
              <a:rPr lang="en-US" dirty="0">
                <a:latin typeface="Open Sans"/>
                <a:ea typeface="Open Sans"/>
                <a:cs typeface="Open Sans"/>
              </a:rPr>
              <a:t>Find out more</a:t>
            </a:r>
            <a:endParaRPr lang="en-US" dirty="0"/>
          </a:p>
        </p:txBody>
      </p:sp>
      <p:sp>
        <p:nvSpPr>
          <p:cNvPr id="3" name="Text Placeholder 2">
            <a:extLst>
              <a:ext uri="{FF2B5EF4-FFF2-40B4-BE49-F238E27FC236}">
                <a16:creationId xmlns:a16="http://schemas.microsoft.com/office/drawing/2014/main" id="{B5A4BDDE-1FAE-76C0-B55C-80025E6FA4B2}"/>
              </a:ext>
            </a:extLst>
          </p:cNvPr>
          <p:cNvSpPr>
            <a:spLocks noGrp="1"/>
          </p:cNvSpPr>
          <p:nvPr>
            <p:ph type="body" sz="quarter" idx="20"/>
          </p:nvPr>
        </p:nvSpPr>
        <p:spPr>
          <a:xfrm>
            <a:off x="7228847" y="3358737"/>
            <a:ext cx="3823867" cy="200055"/>
          </a:xfrm>
        </p:spPr>
        <p:txBody>
          <a:bodyPr/>
          <a:lstStyle/>
          <a:p>
            <a:r>
              <a:rPr lang="en-US" sz="1300" dirty="0">
                <a:latin typeface="Open Sans"/>
                <a:ea typeface="Open Sans"/>
                <a:cs typeface="Open Sans"/>
                <a:hlinkClick r:id="rId2"/>
              </a:rPr>
              <a:t>https://www.linkedin.com/in/emma-burstow/</a:t>
            </a:r>
            <a:endParaRPr lang="en-US" sz="1300" dirty="0"/>
          </a:p>
        </p:txBody>
      </p:sp>
      <p:pic>
        <p:nvPicPr>
          <p:cNvPr id="24" name="Picture Placeholder 23" descr="A blue circle with a black letter u in it&#10;&#10;Description automatically generated">
            <a:extLst>
              <a:ext uri="{FF2B5EF4-FFF2-40B4-BE49-F238E27FC236}">
                <a16:creationId xmlns:a16="http://schemas.microsoft.com/office/drawing/2014/main" id="{A709040B-895A-8EAB-432C-B0906D4385F2}"/>
              </a:ext>
            </a:extLst>
          </p:cNvPr>
          <p:cNvPicPr>
            <a:picLocks noGrp="1" noChangeAspect="1"/>
          </p:cNvPicPr>
          <p:nvPr>
            <p:ph type="pic" sz="quarter" idx="21"/>
          </p:nvPr>
        </p:nvPicPr>
        <p:blipFill>
          <a:blip r:embed="rId3"/>
          <a:srcRect/>
          <a:stretch/>
        </p:blipFill>
        <p:spPr>
          <a:xfrm>
            <a:off x="6366942" y="1804903"/>
            <a:ext cx="590963" cy="590963"/>
          </a:xfrm>
        </p:spPr>
      </p:pic>
      <p:sp>
        <p:nvSpPr>
          <p:cNvPr id="4" name="Text Placeholder 3">
            <a:extLst>
              <a:ext uri="{FF2B5EF4-FFF2-40B4-BE49-F238E27FC236}">
                <a16:creationId xmlns:a16="http://schemas.microsoft.com/office/drawing/2014/main" id="{65E8FC77-35CE-DC9F-FBF6-A98468FC55D1}"/>
              </a:ext>
            </a:extLst>
          </p:cNvPr>
          <p:cNvSpPr>
            <a:spLocks noGrp="1"/>
          </p:cNvSpPr>
          <p:nvPr>
            <p:ph type="body" sz="quarter" idx="22"/>
          </p:nvPr>
        </p:nvSpPr>
        <p:spPr/>
        <p:txBody>
          <a:bodyPr/>
          <a:lstStyle/>
          <a:p>
            <a:r>
              <a:rPr lang="en-US">
                <a:latin typeface="Open Sans"/>
                <a:ea typeface="Open Sans"/>
                <a:cs typeface="Open Sans"/>
                <a:hlinkClick r:id="rId4"/>
              </a:rPr>
              <a:t>https://umbra.co/dotnetconf</a:t>
            </a:r>
            <a:endParaRPr lang="en-US"/>
          </a:p>
        </p:txBody>
      </p:sp>
      <p:sp>
        <p:nvSpPr>
          <p:cNvPr id="5" name="Text Placeholder 4">
            <a:extLst>
              <a:ext uri="{FF2B5EF4-FFF2-40B4-BE49-F238E27FC236}">
                <a16:creationId xmlns:a16="http://schemas.microsoft.com/office/drawing/2014/main" id="{A2601305-5610-C1FF-0908-E9071D6D5BC6}"/>
              </a:ext>
            </a:extLst>
          </p:cNvPr>
          <p:cNvSpPr>
            <a:spLocks noGrp="1"/>
          </p:cNvSpPr>
          <p:nvPr>
            <p:ph type="body" sz="quarter" idx="24"/>
          </p:nvPr>
        </p:nvSpPr>
        <p:spPr>
          <a:xfrm>
            <a:off x="7228847" y="4654852"/>
            <a:ext cx="3597649" cy="200055"/>
          </a:xfrm>
        </p:spPr>
        <p:txBody>
          <a:bodyPr/>
          <a:lstStyle/>
          <a:p>
            <a:r>
              <a:rPr lang="en-US" sz="1300" dirty="0">
                <a:latin typeface="Open Sans"/>
                <a:ea typeface="Open Sans"/>
                <a:cs typeface="Open Sans"/>
                <a:hlinkClick r:id="rId5"/>
              </a:rPr>
              <a:t>https://www.linkedin.com/in/lottepitcher/</a:t>
            </a:r>
            <a:endParaRPr lang="en-US" sz="1300" dirty="0">
              <a:latin typeface="Open Sans"/>
              <a:ea typeface="Open Sans"/>
              <a:cs typeface="Open Sans"/>
            </a:endParaRPr>
          </a:p>
        </p:txBody>
      </p:sp>
      <p:pic>
        <p:nvPicPr>
          <p:cNvPr id="31" name="Picture Placeholder 30" descr="A blue circle with a black letter u in it&#10;&#10;Description automatically generated">
            <a:extLst>
              <a:ext uri="{FF2B5EF4-FFF2-40B4-BE49-F238E27FC236}">
                <a16:creationId xmlns:a16="http://schemas.microsoft.com/office/drawing/2014/main" id="{72BDBE4B-555B-222C-65CB-088994E82028}"/>
              </a:ext>
            </a:extLst>
          </p:cNvPr>
          <p:cNvPicPr>
            <a:picLocks noGrp="1" noChangeAspect="1"/>
          </p:cNvPicPr>
          <p:nvPr>
            <p:ph type="pic" sz="quarter" idx="23"/>
          </p:nvPr>
        </p:nvPicPr>
        <p:blipFill>
          <a:blip r:embed="rId3"/>
          <a:srcRect/>
          <a:stretch/>
        </p:blipFill>
        <p:spPr>
          <a:xfrm>
            <a:off x="6366942" y="1807638"/>
            <a:ext cx="590963" cy="590963"/>
          </a:xfrm>
        </p:spPr>
      </p:pic>
      <p:pic>
        <p:nvPicPr>
          <p:cNvPr id="34" name="Picture Placeholder 31" descr="A person with curly hair&#10;&#10;Description automatically generated">
            <a:extLst>
              <a:ext uri="{FF2B5EF4-FFF2-40B4-BE49-F238E27FC236}">
                <a16:creationId xmlns:a16="http://schemas.microsoft.com/office/drawing/2014/main" id="{D26975C0-2B71-B339-6686-925F4000FC46}"/>
              </a:ext>
            </a:extLst>
          </p:cNvPr>
          <p:cNvPicPr>
            <a:picLocks noChangeAspect="1"/>
          </p:cNvPicPr>
          <p:nvPr/>
        </p:nvPicPr>
        <p:blipFill>
          <a:blip r:embed="rId6"/>
          <a:srcRect/>
          <a:stretch/>
        </p:blipFill>
        <p:spPr bwMode="ltGray">
          <a:xfrm>
            <a:off x="6363034" y="3117106"/>
            <a:ext cx="590963" cy="590963"/>
          </a:xfrm>
          <a:prstGeom prst="ellipse">
            <a:avLst/>
          </a:prstGeom>
          <a:solidFill>
            <a:schemeClr val="tx2"/>
          </a:solidFill>
          <a:ln>
            <a:noFill/>
          </a:ln>
        </p:spPr>
      </p:pic>
      <p:pic>
        <p:nvPicPr>
          <p:cNvPr id="39" name="Picture Placeholder 38" descr="A person smiling at the camera&#10;&#10;Description automatically generated">
            <a:extLst>
              <a:ext uri="{FF2B5EF4-FFF2-40B4-BE49-F238E27FC236}">
                <a16:creationId xmlns:a16="http://schemas.microsoft.com/office/drawing/2014/main" id="{558500C6-BA12-4BD2-7B00-3DA6C79B54DA}"/>
              </a:ext>
            </a:extLst>
          </p:cNvPr>
          <p:cNvPicPr>
            <a:picLocks noGrp="1" noChangeAspect="1"/>
          </p:cNvPicPr>
          <p:nvPr>
            <p:ph type="pic" sz="quarter" idx="25"/>
          </p:nvPr>
        </p:nvPicPr>
        <p:blipFill>
          <a:blip r:embed="rId7"/>
          <a:srcRect/>
          <a:stretch/>
        </p:blipFill>
        <p:spPr/>
      </p:pic>
      <p:pic>
        <p:nvPicPr>
          <p:cNvPr id="7" name="Picture 6" descr="A qr code with black squares&#10;&#10;Description automatically generated">
            <a:extLst>
              <a:ext uri="{FF2B5EF4-FFF2-40B4-BE49-F238E27FC236}">
                <a16:creationId xmlns:a16="http://schemas.microsoft.com/office/drawing/2014/main" id="{2359A5BE-9AC5-D905-00B0-2D881D55B5D8}"/>
              </a:ext>
            </a:extLst>
          </p:cNvPr>
          <p:cNvPicPr>
            <a:picLocks noChangeAspect="1"/>
          </p:cNvPicPr>
          <p:nvPr/>
        </p:nvPicPr>
        <p:blipFill>
          <a:blip r:embed="rId8"/>
          <a:stretch>
            <a:fillRect/>
          </a:stretch>
        </p:blipFill>
        <p:spPr>
          <a:xfrm>
            <a:off x="567800" y="3117106"/>
            <a:ext cx="1898348" cy="1898348"/>
          </a:xfrm>
          <a:prstGeom prst="rect">
            <a:avLst/>
          </a:prstGeom>
        </p:spPr>
      </p:pic>
    </p:spTree>
    <p:extLst>
      <p:ext uri="{BB962C8B-B14F-4D97-AF65-F5344CB8AC3E}">
        <p14:creationId xmlns:p14="http://schemas.microsoft.com/office/powerpoint/2010/main" val="34752884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EE78-38EB-D916-D788-C806908B1735}"/>
              </a:ext>
            </a:extLst>
          </p:cNvPr>
          <p:cNvSpPr>
            <a:spLocks noGrp="1"/>
          </p:cNvSpPr>
          <p:nvPr>
            <p:ph type="title"/>
          </p:nvPr>
        </p:nvSpPr>
        <p:spPr>
          <a:xfrm>
            <a:off x="1524000" y="3013502"/>
            <a:ext cx="9144000" cy="830997"/>
          </a:xfrm>
        </p:spPr>
        <p:txBody>
          <a:bodyPr/>
          <a:lstStyle/>
          <a:p>
            <a:r>
              <a:rPr lang="en-US"/>
              <a:t>Thank you</a:t>
            </a:r>
          </a:p>
        </p:txBody>
      </p:sp>
    </p:spTree>
    <p:extLst>
      <p:ext uri="{BB962C8B-B14F-4D97-AF65-F5344CB8AC3E}">
        <p14:creationId xmlns:p14="http://schemas.microsoft.com/office/powerpoint/2010/main" val="36170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3575-4BF9-B8A8-E52F-DC3C491FB3B4}"/>
              </a:ext>
            </a:extLst>
          </p:cNvPr>
          <p:cNvSpPr>
            <a:spLocks noGrp="1"/>
          </p:cNvSpPr>
          <p:nvPr>
            <p:ph type="title"/>
          </p:nvPr>
        </p:nvSpPr>
        <p:spPr>
          <a:xfrm>
            <a:off x="584201" y="3099121"/>
            <a:ext cx="4158362" cy="615553"/>
          </a:xfrm>
        </p:spPr>
        <p:txBody>
          <a:bodyPr/>
          <a:lstStyle/>
          <a:p>
            <a:r>
              <a:rPr lang="en-US">
                <a:latin typeface="Open Sans"/>
                <a:ea typeface="Open Sans"/>
                <a:cs typeface="Open Sans"/>
              </a:rPr>
              <a:t>I'm Lotte</a:t>
            </a:r>
            <a:endParaRPr lang="en-US"/>
          </a:p>
        </p:txBody>
      </p:sp>
      <p:sp>
        <p:nvSpPr>
          <p:cNvPr id="3" name="Text Placeholder 2">
            <a:extLst>
              <a:ext uri="{FF2B5EF4-FFF2-40B4-BE49-F238E27FC236}">
                <a16:creationId xmlns:a16="http://schemas.microsoft.com/office/drawing/2014/main" id="{7A4A9E73-06CA-82F9-DBD7-73C90E528C42}"/>
              </a:ext>
            </a:extLst>
          </p:cNvPr>
          <p:cNvSpPr>
            <a:spLocks noGrp="1"/>
          </p:cNvSpPr>
          <p:nvPr>
            <p:ph type="body" sz="quarter" idx="11"/>
          </p:nvPr>
        </p:nvSpPr>
        <p:spPr>
          <a:xfrm>
            <a:off x="584201" y="3947633"/>
            <a:ext cx="5718080" cy="1243012"/>
          </a:xfrm>
        </p:spPr>
        <p:txBody>
          <a:bodyPr/>
          <a:lstStyle/>
          <a:p>
            <a:r>
              <a:rPr lang="en-US" sz="1600">
                <a:latin typeface="Open Sans"/>
                <a:ea typeface="Open Sans"/>
                <a:cs typeface="Open Sans"/>
              </a:rPr>
              <a:t>Long-time Umbraco community contributor, now member of the DevRel team at Umbraco.  Microsoft MVP, OSS advocate, ukulele strummer and padel improver.</a:t>
            </a:r>
            <a:endParaRPr lang="en-US" sz="1600"/>
          </a:p>
        </p:txBody>
      </p:sp>
      <p:pic>
        <p:nvPicPr>
          <p:cNvPr id="4" name="Picture Placeholder 3" descr="A person standing in front of a wall with name tags&#10;&#10;Description automatically generated">
            <a:extLst>
              <a:ext uri="{FF2B5EF4-FFF2-40B4-BE49-F238E27FC236}">
                <a16:creationId xmlns:a16="http://schemas.microsoft.com/office/drawing/2014/main" id="{29C41BDE-2679-54E4-FB56-82A98373E761}"/>
              </a:ext>
            </a:extLst>
          </p:cNvPr>
          <p:cNvPicPr>
            <a:picLocks noGrp="1" noChangeAspect="1"/>
          </p:cNvPicPr>
          <p:nvPr>
            <p:ph type="pic" sz="quarter" idx="21"/>
          </p:nvPr>
        </p:nvPicPr>
        <p:blipFill>
          <a:blip r:embed="rId2"/>
          <a:srcRect t="5082" b="5082"/>
          <a:stretch/>
        </p:blipFill>
        <p:spPr/>
      </p:pic>
      <p:pic>
        <p:nvPicPr>
          <p:cNvPr id="7" name="Picture 6">
            <a:extLst>
              <a:ext uri="{FF2B5EF4-FFF2-40B4-BE49-F238E27FC236}">
                <a16:creationId xmlns:a16="http://schemas.microsoft.com/office/drawing/2014/main" id="{FA4EE32B-C0D4-ECCB-6111-C1819B1ECE87}"/>
              </a:ext>
            </a:extLst>
          </p:cNvPr>
          <p:cNvPicPr>
            <a:picLocks noChangeAspect="1"/>
          </p:cNvPicPr>
          <p:nvPr/>
        </p:nvPicPr>
        <p:blipFill>
          <a:blip r:embed="rId3"/>
          <a:stretch>
            <a:fillRect/>
          </a:stretch>
        </p:blipFill>
        <p:spPr>
          <a:xfrm>
            <a:off x="584789" y="5209591"/>
            <a:ext cx="2286001" cy="926645"/>
          </a:xfrm>
          <a:prstGeom prst="rect">
            <a:avLst/>
          </a:prstGeom>
        </p:spPr>
      </p:pic>
    </p:spTree>
    <p:extLst>
      <p:ext uri="{BB962C8B-B14F-4D97-AF65-F5344CB8AC3E}">
        <p14:creationId xmlns:p14="http://schemas.microsoft.com/office/powerpoint/2010/main" val="1872503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3575-4BF9-B8A8-E52F-DC3C491FB3B4}"/>
              </a:ext>
            </a:extLst>
          </p:cNvPr>
          <p:cNvSpPr>
            <a:spLocks noGrp="1"/>
          </p:cNvSpPr>
          <p:nvPr>
            <p:ph type="title"/>
          </p:nvPr>
        </p:nvSpPr>
        <p:spPr>
          <a:xfrm>
            <a:off x="584201" y="3099121"/>
            <a:ext cx="4158362" cy="615553"/>
          </a:xfrm>
        </p:spPr>
        <p:txBody>
          <a:bodyPr/>
          <a:lstStyle/>
          <a:p>
            <a:r>
              <a:rPr lang="en-US">
                <a:latin typeface="Open Sans"/>
                <a:ea typeface="Open Sans"/>
                <a:cs typeface="Open Sans"/>
              </a:rPr>
              <a:t>I'm Emma</a:t>
            </a:r>
            <a:endParaRPr lang="en-US"/>
          </a:p>
        </p:txBody>
      </p:sp>
      <p:sp>
        <p:nvSpPr>
          <p:cNvPr id="3" name="Text Placeholder 2">
            <a:extLst>
              <a:ext uri="{FF2B5EF4-FFF2-40B4-BE49-F238E27FC236}">
                <a16:creationId xmlns:a16="http://schemas.microsoft.com/office/drawing/2014/main" id="{7A4A9E73-06CA-82F9-DBD7-73C90E528C42}"/>
              </a:ext>
            </a:extLst>
          </p:cNvPr>
          <p:cNvSpPr>
            <a:spLocks noGrp="1"/>
          </p:cNvSpPr>
          <p:nvPr>
            <p:ph type="body" sz="quarter" idx="11"/>
          </p:nvPr>
        </p:nvSpPr>
        <p:spPr>
          <a:xfrm>
            <a:off x="584201" y="3947633"/>
            <a:ext cx="5182299" cy="984885"/>
          </a:xfrm>
        </p:spPr>
        <p:txBody>
          <a:bodyPr/>
          <a:lstStyle/>
          <a:p>
            <a:r>
              <a:rPr lang="en-US" sz="1600">
                <a:latin typeface="Open Sans"/>
                <a:ea typeface="Open Sans"/>
                <a:cs typeface="Open Sans"/>
              </a:rPr>
              <a:t>I lead the Developer Relations team here at Umbraco. I'm a Microsoft MVP and I use the little bit of free time that I have playing video games and winter bathing. </a:t>
            </a:r>
            <a:endParaRPr lang="en-US" sz="1600"/>
          </a:p>
        </p:txBody>
      </p:sp>
      <p:pic>
        <p:nvPicPr>
          <p:cNvPr id="4" name="Picture Placeholder 3" descr="A group of people sitting in chairs&#10;&#10;Description automatically generated">
            <a:extLst>
              <a:ext uri="{FF2B5EF4-FFF2-40B4-BE49-F238E27FC236}">
                <a16:creationId xmlns:a16="http://schemas.microsoft.com/office/drawing/2014/main" id="{D084732C-A648-B3B3-9BC4-F7610D0352C1}"/>
              </a:ext>
            </a:extLst>
          </p:cNvPr>
          <p:cNvPicPr>
            <a:picLocks noGrp="1" noChangeAspect="1"/>
          </p:cNvPicPr>
          <p:nvPr>
            <p:ph type="pic" sz="quarter" idx="21"/>
          </p:nvPr>
        </p:nvPicPr>
        <p:blipFill>
          <a:blip r:embed="rId2"/>
          <a:srcRect l="19665" r="19665"/>
          <a:stretch/>
        </p:blipFill>
        <p:spPr/>
      </p:pic>
      <p:pic>
        <p:nvPicPr>
          <p:cNvPr id="6" name="Picture 5">
            <a:extLst>
              <a:ext uri="{FF2B5EF4-FFF2-40B4-BE49-F238E27FC236}">
                <a16:creationId xmlns:a16="http://schemas.microsoft.com/office/drawing/2014/main" id="{109CF590-AFC2-0E80-6279-7B9517DC082A}"/>
              </a:ext>
            </a:extLst>
          </p:cNvPr>
          <p:cNvPicPr>
            <a:picLocks noChangeAspect="1"/>
          </p:cNvPicPr>
          <p:nvPr/>
        </p:nvPicPr>
        <p:blipFill>
          <a:blip r:embed="rId3"/>
          <a:stretch>
            <a:fillRect/>
          </a:stretch>
        </p:blipFill>
        <p:spPr>
          <a:xfrm>
            <a:off x="584789" y="5209591"/>
            <a:ext cx="2286001" cy="926645"/>
          </a:xfrm>
          <a:prstGeom prst="rect">
            <a:avLst/>
          </a:prstGeom>
        </p:spPr>
      </p:pic>
    </p:spTree>
    <p:extLst>
      <p:ext uri="{BB962C8B-B14F-4D97-AF65-F5344CB8AC3E}">
        <p14:creationId xmlns:p14="http://schemas.microsoft.com/office/powerpoint/2010/main" val="25281174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857D6CC-9975-053F-4865-1F0248A11E77}"/>
              </a:ext>
            </a:extLst>
          </p:cNvPr>
          <p:cNvSpPr>
            <a:spLocks noGrp="1"/>
          </p:cNvSpPr>
          <p:nvPr>
            <p:ph type="body" sz="quarter" idx="11"/>
          </p:nvPr>
        </p:nvSpPr>
        <p:spPr>
          <a:xfrm>
            <a:off x="582613" y="3182779"/>
            <a:ext cx="3613209" cy="615553"/>
          </a:xfrm>
        </p:spPr>
        <p:txBody>
          <a:bodyPr/>
          <a:lstStyle/>
          <a:p>
            <a:r>
              <a:rPr lang="en-US" sz="4000">
                <a:latin typeface="Open Sans"/>
                <a:ea typeface="Open Sans"/>
                <a:cs typeface="Open Sans"/>
              </a:rPr>
              <a:t>Agenda</a:t>
            </a:r>
            <a:endParaRPr lang="en-US" sz="4000"/>
          </a:p>
        </p:txBody>
      </p:sp>
      <p:sp>
        <p:nvSpPr>
          <p:cNvPr id="35" name="Text Placeholder 34">
            <a:extLst>
              <a:ext uri="{FF2B5EF4-FFF2-40B4-BE49-F238E27FC236}">
                <a16:creationId xmlns:a16="http://schemas.microsoft.com/office/drawing/2014/main" id="{BAA24A73-47AF-075F-FC84-C29CBD5D8688}"/>
              </a:ext>
            </a:extLst>
          </p:cNvPr>
          <p:cNvSpPr>
            <a:spLocks noGrp="1"/>
          </p:cNvSpPr>
          <p:nvPr>
            <p:ph type="body" sz="quarter" idx="36"/>
          </p:nvPr>
        </p:nvSpPr>
        <p:spPr>
          <a:xfrm>
            <a:off x="5172577" y="1413038"/>
            <a:ext cx="5173276" cy="276999"/>
          </a:xfrm>
        </p:spPr>
        <p:txBody>
          <a:bodyPr/>
          <a:lstStyle/>
          <a:p>
            <a:r>
              <a:rPr lang="en-US" b="1">
                <a:latin typeface="Open Sans"/>
                <a:ea typeface="Open Sans"/>
                <a:cs typeface="Open Sans"/>
              </a:rPr>
              <a:t>What is </a:t>
            </a:r>
            <a:r>
              <a:rPr lang="en-US" b="1">
                <a:latin typeface="Open Sans"/>
                <a:ea typeface="Open Sans"/>
                <a:cs typeface="Open Sans"/>
                <a:hlinkClick r:id="rId2"/>
              </a:rPr>
              <a:t>Umbraco</a:t>
            </a:r>
            <a:r>
              <a:rPr lang="en-US" b="1">
                <a:latin typeface="Open Sans"/>
                <a:ea typeface="Open Sans"/>
                <a:cs typeface="Open Sans"/>
              </a:rPr>
              <a:t>?</a:t>
            </a:r>
            <a:endParaRPr lang="en-US" b="1"/>
          </a:p>
        </p:txBody>
      </p:sp>
      <p:sp>
        <p:nvSpPr>
          <p:cNvPr id="36" name="Text Placeholder 35">
            <a:extLst>
              <a:ext uri="{FF2B5EF4-FFF2-40B4-BE49-F238E27FC236}">
                <a16:creationId xmlns:a16="http://schemas.microsoft.com/office/drawing/2014/main" id="{5F431764-DDE2-38F6-B4F4-7C878AAE5AE7}"/>
              </a:ext>
            </a:extLst>
          </p:cNvPr>
          <p:cNvSpPr>
            <a:spLocks noGrp="1"/>
          </p:cNvSpPr>
          <p:nvPr>
            <p:ph type="body" sz="quarter" idx="47"/>
          </p:nvPr>
        </p:nvSpPr>
        <p:spPr/>
        <p:txBody>
          <a:bodyPr/>
          <a:lstStyle/>
          <a:p>
            <a:r>
              <a:rPr lang="en-US" b="1">
                <a:latin typeface="Open Sans"/>
                <a:ea typeface="Open Sans"/>
                <a:cs typeface="Open Sans"/>
              </a:rPr>
              <a:t>.NET and Umbraco's release cadence</a:t>
            </a:r>
            <a:endParaRPr lang="en-US"/>
          </a:p>
        </p:txBody>
      </p:sp>
      <p:sp>
        <p:nvSpPr>
          <p:cNvPr id="37" name="Text Placeholder 36">
            <a:extLst>
              <a:ext uri="{FF2B5EF4-FFF2-40B4-BE49-F238E27FC236}">
                <a16:creationId xmlns:a16="http://schemas.microsoft.com/office/drawing/2014/main" id="{2620EBAC-EB17-B79B-729E-BFB7E5165AE8}"/>
              </a:ext>
            </a:extLst>
          </p:cNvPr>
          <p:cNvSpPr>
            <a:spLocks noGrp="1"/>
          </p:cNvSpPr>
          <p:nvPr>
            <p:ph type="body" sz="quarter" idx="49"/>
          </p:nvPr>
        </p:nvSpPr>
        <p:spPr>
          <a:xfrm>
            <a:off x="5172577" y="2945838"/>
            <a:ext cx="5173276" cy="276999"/>
          </a:xfrm>
        </p:spPr>
        <p:txBody>
          <a:bodyPr/>
          <a:lstStyle/>
          <a:p>
            <a:r>
              <a:rPr lang="en-US" b="1">
                <a:latin typeface="Open Sans"/>
                <a:ea typeface="Open Sans"/>
                <a:cs typeface="Open Sans"/>
              </a:rPr>
              <a:t>Our implementation of </a:t>
            </a:r>
            <a:r>
              <a:rPr lang="en-US" b="1" err="1">
                <a:latin typeface="Open Sans"/>
                <a:ea typeface="Open Sans"/>
                <a:cs typeface="Open Sans"/>
              </a:rPr>
              <a:t>HybridCache</a:t>
            </a:r>
            <a:endParaRPr lang="en-US" b="1" err="1"/>
          </a:p>
        </p:txBody>
      </p:sp>
      <p:sp>
        <p:nvSpPr>
          <p:cNvPr id="38" name="Text Placeholder 37">
            <a:extLst>
              <a:ext uri="{FF2B5EF4-FFF2-40B4-BE49-F238E27FC236}">
                <a16:creationId xmlns:a16="http://schemas.microsoft.com/office/drawing/2014/main" id="{5B6282BC-C5F3-C85A-FEA2-55E7C0957785}"/>
              </a:ext>
            </a:extLst>
          </p:cNvPr>
          <p:cNvSpPr>
            <a:spLocks noGrp="1"/>
          </p:cNvSpPr>
          <p:nvPr>
            <p:ph type="body" sz="quarter" idx="51"/>
          </p:nvPr>
        </p:nvSpPr>
        <p:spPr>
          <a:xfrm>
            <a:off x="5172577" y="3712238"/>
            <a:ext cx="5173276" cy="276999"/>
          </a:xfrm>
        </p:spPr>
        <p:txBody>
          <a:bodyPr/>
          <a:lstStyle/>
          <a:p>
            <a:r>
              <a:rPr lang="en-US" b="1">
                <a:latin typeface="Open Sans"/>
                <a:ea typeface="Open Sans"/>
                <a:cs typeface="Open Sans"/>
              </a:rPr>
              <a:t>Benefits of being so closely aligned</a:t>
            </a:r>
            <a:endParaRPr lang="en-US"/>
          </a:p>
        </p:txBody>
      </p:sp>
      <p:sp>
        <p:nvSpPr>
          <p:cNvPr id="39" name="Text Placeholder 38">
            <a:extLst>
              <a:ext uri="{FF2B5EF4-FFF2-40B4-BE49-F238E27FC236}">
                <a16:creationId xmlns:a16="http://schemas.microsoft.com/office/drawing/2014/main" id="{7EEC9249-8A66-2A6E-0C9E-92F33E1BAC91}"/>
              </a:ext>
            </a:extLst>
          </p:cNvPr>
          <p:cNvSpPr>
            <a:spLocks noGrp="1"/>
          </p:cNvSpPr>
          <p:nvPr>
            <p:ph type="body" sz="quarter" idx="52"/>
          </p:nvPr>
        </p:nvSpPr>
        <p:spPr>
          <a:xfrm>
            <a:off x="5172577" y="4478638"/>
            <a:ext cx="5173276" cy="276999"/>
          </a:xfrm>
        </p:spPr>
        <p:txBody>
          <a:bodyPr/>
          <a:lstStyle/>
          <a:p>
            <a:r>
              <a:rPr lang="en-US" b="1">
                <a:latin typeface="Open Sans"/>
                <a:ea typeface="Open Sans"/>
                <a:cs typeface="Open Sans"/>
              </a:rPr>
              <a:t>Challenges of being so closely aligned</a:t>
            </a:r>
            <a:endParaRPr lang="en-US"/>
          </a:p>
        </p:txBody>
      </p:sp>
      <p:sp>
        <p:nvSpPr>
          <p:cNvPr id="40" name="Text Placeholder 39">
            <a:extLst>
              <a:ext uri="{FF2B5EF4-FFF2-40B4-BE49-F238E27FC236}">
                <a16:creationId xmlns:a16="http://schemas.microsoft.com/office/drawing/2014/main" id="{48FB4C79-885B-9D6D-9D77-690AA461CD09}"/>
              </a:ext>
            </a:extLst>
          </p:cNvPr>
          <p:cNvSpPr>
            <a:spLocks noGrp="1"/>
          </p:cNvSpPr>
          <p:nvPr>
            <p:ph type="body" sz="quarter" idx="55"/>
          </p:nvPr>
        </p:nvSpPr>
        <p:spPr>
          <a:xfrm>
            <a:off x="5172577" y="5245040"/>
            <a:ext cx="5173276" cy="276999"/>
          </a:xfrm>
        </p:spPr>
        <p:txBody>
          <a:bodyPr/>
          <a:lstStyle/>
          <a:p>
            <a:r>
              <a:rPr lang="en-US" b="1">
                <a:latin typeface="Open Sans"/>
                <a:ea typeface="Open Sans"/>
                <a:cs typeface="Open Sans"/>
              </a:rPr>
              <a:t>Into the future!</a:t>
            </a:r>
            <a:endParaRPr lang="en-US" b="1"/>
          </a:p>
        </p:txBody>
      </p:sp>
    </p:spTree>
    <p:extLst>
      <p:ext uri="{BB962C8B-B14F-4D97-AF65-F5344CB8AC3E}">
        <p14:creationId xmlns:p14="http://schemas.microsoft.com/office/powerpoint/2010/main" val="25715167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375B455-D624-A3E1-B9F0-1428FF6386B6}"/>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l="109" r="109"/>
          <a:stretch/>
        </p:blipFill>
        <p:spPr/>
      </p:pic>
    </p:spTree>
    <p:extLst>
      <p:ext uri="{BB962C8B-B14F-4D97-AF65-F5344CB8AC3E}">
        <p14:creationId xmlns:p14="http://schemas.microsoft.com/office/powerpoint/2010/main" val="11050660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BDB62413-0B25-40AD-3025-161750238B39}"/>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l="91" r="91"/>
          <a:stretch/>
        </p:blipFill>
        <p:spPr/>
      </p:pic>
    </p:spTree>
    <p:extLst>
      <p:ext uri="{BB962C8B-B14F-4D97-AF65-F5344CB8AC3E}">
        <p14:creationId xmlns:p14="http://schemas.microsoft.com/office/powerpoint/2010/main" val="42034802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EDFE-753E-8EEC-23A8-4BC4B971EDBA}"/>
              </a:ext>
            </a:extLst>
          </p:cNvPr>
          <p:cNvSpPr>
            <a:spLocks noGrp="1"/>
          </p:cNvSpPr>
          <p:nvPr>
            <p:ph type="title"/>
          </p:nvPr>
        </p:nvSpPr>
        <p:spPr>
          <a:xfrm>
            <a:off x="565755" y="3013501"/>
            <a:ext cx="11060491" cy="830997"/>
          </a:xfrm>
        </p:spPr>
        <p:txBody>
          <a:bodyPr/>
          <a:lstStyle/>
          <a:p>
            <a:r>
              <a:rPr lang="en-US">
                <a:gradFill flip="none">
                  <a:gsLst>
                    <a:gs pos="1000">
                      <a:srgbClr val="D502AA"/>
                    </a:gs>
                    <a:gs pos="19000">
                      <a:srgbClr val="E566CC"/>
                    </a:gs>
                    <a:gs pos="56000">
                      <a:srgbClr val="E76BC7"/>
                    </a:gs>
                    <a:gs pos="100000">
                      <a:srgbClr val="FA94A1"/>
                    </a:gs>
                  </a:gsLst>
                  <a:lin ang="3600000" scaled="0"/>
                  <a:tileRect/>
                </a:gradFill>
                <a:latin typeface="Open Sans"/>
                <a:ea typeface="Open Sans"/>
                <a:cs typeface="Open Sans"/>
              </a:rPr>
              <a:t>Umbraco 9</a:t>
            </a:r>
            <a:endParaRPr lang="en-US">
              <a:gradFill flip="none" rotWithShape="1">
                <a:gsLst>
                  <a:gs pos="1000">
                    <a:srgbClr val="D502AA"/>
                  </a:gs>
                  <a:gs pos="19000">
                    <a:srgbClr val="E566CC"/>
                  </a:gs>
                  <a:gs pos="56000">
                    <a:srgbClr val="E76BC7"/>
                  </a:gs>
                  <a:gs pos="100000">
                    <a:srgbClr val="FA94A1"/>
                  </a:gs>
                </a:gsLst>
                <a:lin ang="3600000" scaled="0"/>
                <a:tileRect/>
              </a:gradFill>
            </a:endParaRPr>
          </a:p>
        </p:txBody>
      </p:sp>
      <p:sp>
        <p:nvSpPr>
          <p:cNvPr id="4" name="Text Placeholder 2">
            <a:extLst>
              <a:ext uri="{FF2B5EF4-FFF2-40B4-BE49-F238E27FC236}">
                <a16:creationId xmlns:a16="http://schemas.microsoft.com/office/drawing/2014/main" id="{95B57F62-E1EA-ECD9-BBDB-AD62F05EFF66}"/>
              </a:ext>
            </a:extLst>
          </p:cNvPr>
          <p:cNvSpPr txBox="1">
            <a:spLocks/>
          </p:cNvSpPr>
          <p:nvPr/>
        </p:nvSpPr>
        <p:spPr>
          <a:xfrm>
            <a:off x="4359936" y="3963696"/>
            <a:ext cx="5810542" cy="943733"/>
          </a:xfrm>
          <a:prstGeom prst="rect">
            <a:avLst/>
          </a:prstGeom>
        </p:spPr>
        <p:txBody>
          <a:bodyPr lIns="91440" tIns="45720" rIns="91440" bIns="45720" anchor="t"/>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Open Sans"/>
                <a:ea typeface="Open Sans"/>
                <a:cs typeface="Open Sans"/>
              </a:rPr>
              <a:t>Launched September 2021</a:t>
            </a:r>
          </a:p>
          <a:p>
            <a:r>
              <a:rPr lang="en-US">
                <a:latin typeface="Open Sans"/>
                <a:ea typeface="Open Sans"/>
                <a:cs typeface="Open Sans"/>
              </a:rPr>
              <a:t>From .NET Framework to .NET Core</a:t>
            </a:r>
            <a:endParaRPr lang="en-US"/>
          </a:p>
        </p:txBody>
      </p:sp>
    </p:spTree>
    <p:extLst>
      <p:ext uri="{BB962C8B-B14F-4D97-AF65-F5344CB8AC3E}">
        <p14:creationId xmlns:p14="http://schemas.microsoft.com/office/powerpoint/2010/main" val="41466160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3575-4BF9-B8A8-E52F-DC3C491FB3B4}"/>
              </a:ext>
            </a:extLst>
          </p:cNvPr>
          <p:cNvSpPr>
            <a:spLocks noGrp="1"/>
          </p:cNvSpPr>
          <p:nvPr>
            <p:ph type="title"/>
          </p:nvPr>
        </p:nvSpPr>
        <p:spPr>
          <a:xfrm>
            <a:off x="584201" y="2461881"/>
            <a:ext cx="4158362" cy="1252793"/>
          </a:xfrm>
        </p:spPr>
        <p:txBody>
          <a:bodyPr wrap="square" anchor="b">
            <a:normAutofit/>
          </a:bodyPr>
          <a:lstStyle/>
          <a:p>
            <a:r>
              <a:rPr lang="en-US"/>
              <a:t>And it went great!</a:t>
            </a:r>
          </a:p>
        </p:txBody>
      </p:sp>
      <p:sp>
        <p:nvSpPr>
          <p:cNvPr id="3" name="Text Placeholder 2">
            <a:extLst>
              <a:ext uri="{FF2B5EF4-FFF2-40B4-BE49-F238E27FC236}">
                <a16:creationId xmlns:a16="http://schemas.microsoft.com/office/drawing/2014/main" id="{7A4A9E73-06CA-82F9-DBD7-73C90E528C42}"/>
              </a:ext>
            </a:extLst>
          </p:cNvPr>
          <p:cNvSpPr>
            <a:spLocks noGrp="1"/>
          </p:cNvSpPr>
          <p:nvPr>
            <p:ph type="body" sz="quarter" idx="11"/>
          </p:nvPr>
        </p:nvSpPr>
        <p:spPr>
          <a:xfrm>
            <a:off x="584201" y="3947634"/>
            <a:ext cx="4152409" cy="1717528"/>
          </a:xfrm>
        </p:spPr>
        <p:txBody>
          <a:bodyPr vert="horz" wrap="square" lIns="0" tIns="0" rIns="0" bIns="0" rtlCol="0" anchor="t">
            <a:noAutofit/>
          </a:bodyPr>
          <a:lstStyle/>
          <a:p>
            <a:r>
              <a:rPr lang="en-US" sz="1600" dirty="0">
                <a:latin typeface="Open Sans"/>
                <a:ea typeface="Open Sans"/>
                <a:cs typeface="Open Sans"/>
              </a:rPr>
              <a:t>Over </a:t>
            </a:r>
            <a:r>
              <a:rPr lang="en-US" sz="1600" dirty="0">
                <a:latin typeface="Open Sans"/>
                <a:ea typeface="Open Sans"/>
                <a:cs typeface="Open Sans"/>
                <a:hlinkClick r:id="rId3"/>
              </a:rPr>
              <a:t>1326 community contributions</a:t>
            </a:r>
            <a:endParaRPr lang="en-US" sz="1600" dirty="0"/>
          </a:p>
          <a:p>
            <a:r>
              <a:rPr lang="en-US" sz="1600" dirty="0">
                <a:latin typeface="Open Sans"/>
                <a:ea typeface="Open Sans"/>
                <a:cs typeface="Open Sans"/>
              </a:rPr>
              <a:t>Mega-fast adoption </a:t>
            </a:r>
            <a:endParaRPr lang="en-US" sz="1600" dirty="0"/>
          </a:p>
          <a:p>
            <a:r>
              <a:rPr lang="en-US" sz="1600" dirty="0">
                <a:latin typeface="Open Sans"/>
                <a:ea typeface="Open Sans"/>
                <a:cs typeface="Open Sans"/>
              </a:rPr>
              <a:t>Folks familiar with .NET Framework were happy to get on and work with .NET Core</a:t>
            </a:r>
            <a:endParaRPr lang="en-US" sz="1600" i="1" dirty="0"/>
          </a:p>
        </p:txBody>
      </p:sp>
      <p:pic>
        <p:nvPicPr>
          <p:cNvPr id="4" name="Picture Placeholder 3" descr="A group of people standing in front of a table with confetti flying around&#10;&#10;Description automatically generated">
            <a:extLst>
              <a:ext uri="{FF2B5EF4-FFF2-40B4-BE49-F238E27FC236}">
                <a16:creationId xmlns:a16="http://schemas.microsoft.com/office/drawing/2014/main" id="{10A45178-D6AE-DFD5-A25A-B9BF9B03A168}"/>
              </a:ext>
            </a:extLst>
          </p:cNvPr>
          <p:cNvPicPr>
            <a:picLocks noGrp="1" noChangeAspect="1"/>
          </p:cNvPicPr>
          <p:nvPr>
            <p:ph type="pic" sz="quarter" idx="21"/>
          </p:nvPr>
        </p:nvPicPr>
        <p:blipFill>
          <a:blip r:embed="rId4"/>
          <a:srcRect l="-364" t="229" r="27151" b="-229"/>
          <a:stretch/>
        </p:blipFill>
        <p:spPr>
          <a:xfrm>
            <a:off x="6632395" y="1213570"/>
            <a:ext cx="4558197" cy="4451591"/>
          </a:xfrm>
          <a:noFill/>
        </p:spPr>
      </p:pic>
    </p:spTree>
    <p:extLst>
      <p:ext uri="{BB962C8B-B14F-4D97-AF65-F5344CB8AC3E}">
        <p14:creationId xmlns:p14="http://schemas.microsoft.com/office/powerpoint/2010/main" val="3644691468"/>
      </p:ext>
    </p:extLst>
  </p:cSld>
  <p:clrMapOvr>
    <a:masterClrMapping/>
  </p:clrMapOvr>
  <p:transition>
    <p:fade/>
  </p:transition>
</p:sld>
</file>

<file path=ppt/theme/theme1.xml><?xml version="1.0" encoding="utf-8"?>
<a:theme xmlns:a="http://schemas.openxmlformats.org/drawingml/2006/main" name="Azure 2023 Template">
  <a:themeElements>
    <a:clrScheme name="Custom 2">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E566CC"/>
      </a:hlink>
      <a:folHlink>
        <a:srgbClr val="E566C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5" ma:contentTypeDescription="Create a new document." ma:contentTypeScope="" ma:versionID="aa337274a6e4f0f9ab0c529ae03cafeb">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d6ea78b6e8858fc99f2c8ddd30897b1b"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Created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CreatedDate" ma:index="32" nillable="true" ma:displayName="Created Date" ma:format="DateOnly" ma:internalName="Created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2D3392-704F-4677-B1C8-F1E00F675E45}">
  <ds:schemaRefs>
    <ds:schemaRef ds:uri="http://schemas.microsoft.com/sharepoint/v3/contenttype/forms"/>
  </ds:schemaRefs>
</ds:datastoreItem>
</file>

<file path=customXml/itemProps2.xml><?xml version="1.0" encoding="utf-8"?>
<ds:datastoreItem xmlns:ds="http://schemas.openxmlformats.org/officeDocument/2006/customXml" ds:itemID="{4CB54934-7202-4998-B9DC-3328E9A9B84B}">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1123</Words>
  <Application>Microsoft Office PowerPoint</Application>
  <PresentationFormat>Widescreen</PresentationFormat>
  <Paragraphs>155</Paragraphs>
  <Slides>29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Wingdings</vt:lpstr>
      <vt:lpstr>Open Sans</vt:lpstr>
      <vt:lpstr>Arial</vt:lpstr>
      <vt:lpstr>Calibri</vt:lpstr>
      <vt:lpstr>Segoe UI</vt:lpstr>
      <vt:lpstr>Segoe Sans Text</vt:lpstr>
      <vt:lpstr>Azure 2023 Template</vt:lpstr>
      <vt:lpstr>Releasing HybridCache into the Wild with Umbraco</vt:lpstr>
      <vt:lpstr>PowerPoint Presentation</vt:lpstr>
      <vt:lpstr>I'm Lotte</vt:lpstr>
      <vt:lpstr>I'm Emma</vt:lpstr>
      <vt:lpstr>PowerPoint Presentation</vt:lpstr>
      <vt:lpstr>PowerPoint Presentation</vt:lpstr>
      <vt:lpstr>PowerPoint Presentation</vt:lpstr>
      <vt:lpstr>Umbraco 9</vt:lpstr>
      <vt:lpstr>And it went great!</vt:lpstr>
      <vt:lpstr>Release cadence</vt:lpstr>
      <vt:lpstr>Release cadence</vt:lpstr>
      <vt:lpstr>Pros </vt:lpstr>
      <vt:lpstr>.NET 9 gives us access to cool features *</vt:lpstr>
      <vt:lpstr>HybridCache</vt:lpstr>
      <vt:lpstr>PowerPoint Presentation</vt:lpstr>
      <vt:lpstr>A brilliant bit of timing</vt:lpstr>
      <vt:lpstr>PowerPoint Presentation</vt:lpstr>
      <vt:lpstr>Demo: Our implementation</vt:lpstr>
      <vt:lpstr>Benefits from HybridCache</vt:lpstr>
      <vt:lpstr>SCREENSHOT OF TALK</vt:lpstr>
      <vt:lpstr>Challenges</vt:lpstr>
      <vt:lpstr>.NET releases and their amazing docs</vt:lpstr>
      <vt:lpstr>It is a  gamble! </vt:lpstr>
      <vt:lpstr>Azure region release schedule </vt:lpstr>
      <vt:lpstr>But it's worth it! </vt:lpstr>
      <vt:lpstr>Into the future</vt:lpstr>
      <vt:lpstr>PowerPoint Presentation</vt:lpstr>
      <vt:lpstr>Find out more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2024-10-07T23:57:31Z</dcterms:created>
  <dcterms:modified xsi:type="dcterms:W3CDTF">2024-11-13T21:27:27Z</dcterms:modified>
  <cp:category/>
</cp:coreProperties>
</file>